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0.jpg" ContentType="image/png"/>
  <Override PartName="/ppt/media/image1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4" r:id="rId2"/>
    <p:sldId id="294" r:id="rId3"/>
    <p:sldId id="282" r:id="rId4"/>
    <p:sldId id="283" r:id="rId5"/>
    <p:sldId id="265" r:id="rId6"/>
    <p:sldId id="292" r:id="rId7"/>
    <p:sldId id="260" r:id="rId8"/>
    <p:sldId id="291" r:id="rId9"/>
    <p:sldId id="261" r:id="rId10"/>
    <p:sldId id="257" r:id="rId11"/>
    <p:sldId id="285" r:id="rId12"/>
    <p:sldId id="289" r:id="rId13"/>
    <p:sldId id="300" r:id="rId14"/>
    <p:sldId id="309" r:id="rId15"/>
    <p:sldId id="267" r:id="rId16"/>
    <p:sldId id="290" r:id="rId17"/>
    <p:sldId id="296" r:id="rId18"/>
    <p:sldId id="297" r:id="rId19"/>
    <p:sldId id="298" r:id="rId20"/>
    <p:sldId id="299" r:id="rId21"/>
    <p:sldId id="310" r:id="rId22"/>
    <p:sldId id="272" r:id="rId23"/>
    <p:sldId id="302" r:id="rId24"/>
    <p:sldId id="303" r:id="rId25"/>
    <p:sldId id="304" r:id="rId26"/>
    <p:sldId id="30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1C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11" autoAdjust="0"/>
    <p:restoredTop sz="94660"/>
  </p:normalViewPr>
  <p:slideViewPr>
    <p:cSldViewPr snapToGrid="0">
      <p:cViewPr varScale="1">
        <p:scale>
          <a:sx n="78" d="100"/>
          <a:sy n="78" d="100"/>
        </p:scale>
        <p:origin x="192" y="1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54" d="100"/>
          <a:sy n="54" d="100"/>
        </p:scale>
        <p:origin x="288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DDBEE5-1F49-4E21-AA75-C1EB99554DBB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DF900-46A4-4B55-A06F-548409280F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6058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7A637-8712-4E20-957A-998EEAA86395}" type="datetimeFigureOut">
              <a:rPr lang="zh-CN" altLang="en-US" smtClean="0"/>
              <a:t>2020/10/30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03211-B18B-477D-A05F-14E4BC8723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4887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10774680" y="6356350"/>
            <a:ext cx="1437640" cy="365125"/>
          </a:xfrm>
        </p:spPr>
        <p:txBody>
          <a:bodyPr/>
          <a:lstStyle>
            <a:lvl1pPr algn="ctr">
              <a:defRPr sz="1800"/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灯片编号占位符 3"/>
          <p:cNvSpPr txBox="1">
            <a:spLocks/>
          </p:cNvSpPr>
          <p:nvPr userDrawn="1"/>
        </p:nvSpPr>
        <p:spPr>
          <a:xfrm>
            <a:off x="10495280" y="6356349"/>
            <a:ext cx="14376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第     页</a:t>
            </a:r>
          </a:p>
        </p:txBody>
      </p:sp>
    </p:spTree>
    <p:extLst>
      <p:ext uri="{BB962C8B-B14F-4D97-AF65-F5344CB8AC3E}">
        <p14:creationId xmlns:p14="http://schemas.microsoft.com/office/powerpoint/2010/main" val="225133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56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71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703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023126B9-07AC-4BAF-B3D7-FAC1D3999DA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547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62" r:id="rId4"/>
    <p:sldLayoutId id="2147483660" r:id="rId5"/>
    <p:sldLayoutId id="214748365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tiff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7.png"/><Relationship Id="rId7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758407"/>
            <a:ext cx="12253546" cy="3886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文本框 8"/>
          <p:cNvSpPr txBox="1">
            <a:spLocks noChangeArrowheads="1"/>
          </p:cNvSpPr>
          <p:nvPr/>
        </p:nvSpPr>
        <p:spPr bwMode="auto">
          <a:xfrm>
            <a:off x="1969185" y="2888139"/>
            <a:ext cx="8253629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66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软件工程第一次报告</a:t>
            </a:r>
          </a:p>
        </p:txBody>
      </p:sp>
      <p:sp>
        <p:nvSpPr>
          <p:cNvPr id="20" name="矩形 9"/>
          <p:cNvSpPr>
            <a:spLocks noChangeArrowheads="1"/>
          </p:cNvSpPr>
          <p:nvPr/>
        </p:nvSpPr>
        <p:spPr bwMode="auto">
          <a:xfrm>
            <a:off x="2779960" y="3919452"/>
            <a:ext cx="65166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zh-CN" altLang="en-US" sz="1600" dirty="0"/>
              <a:t>第十二组</a:t>
            </a:r>
          </a:p>
        </p:txBody>
      </p:sp>
      <p:sp>
        <p:nvSpPr>
          <p:cNvPr id="21" name="文本框 10"/>
          <p:cNvSpPr txBox="1">
            <a:spLocks noChangeArrowheads="1"/>
          </p:cNvSpPr>
          <p:nvPr/>
        </p:nvSpPr>
        <p:spPr bwMode="auto">
          <a:xfrm>
            <a:off x="4188299" y="4392770"/>
            <a:ext cx="3657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报告人员：金晶、刘牧耕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40" y="1758407"/>
            <a:ext cx="1055120" cy="105512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61F0EC06-DF82-2B43-B685-51D8DB422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4149" y="4914287"/>
            <a:ext cx="8065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小组成员：刘牧耕 叶行健 高邱杨 陆宇凡 赖雨亲 张垚 金晶 魏莹</a:t>
            </a: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403387C-1461-7A49-AD73-94A48B2B31CA}"/>
              </a:ext>
            </a:extLst>
          </p:cNvPr>
          <p:cNvCxnSpPr/>
          <p:nvPr/>
        </p:nvCxnSpPr>
        <p:spPr>
          <a:xfrm>
            <a:off x="2871004" y="4803183"/>
            <a:ext cx="62921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36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1253876" y="2256202"/>
            <a:ext cx="2831175" cy="283117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北大知道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defRPr/>
            </a:pPr>
            <a:r>
              <a:rPr lang="en-US" altLang="zh-CN" sz="2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PKUKnows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518218" y="3699940"/>
            <a:ext cx="5939837" cy="0"/>
          </a:xfrm>
          <a:prstGeom prst="lin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组合 6"/>
          <p:cNvGrpSpPr>
            <a:grpSpLocks/>
          </p:cNvGrpSpPr>
          <p:nvPr/>
        </p:nvGrpSpPr>
        <p:grpSpPr bwMode="auto">
          <a:xfrm rot="5400000">
            <a:off x="4588750" y="1790836"/>
            <a:ext cx="321724" cy="1415588"/>
            <a:chOff x="5754656" y="2311400"/>
            <a:chExt cx="254062" cy="1117600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5457406" y="1152197"/>
            <a:ext cx="6169507" cy="2412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大校内师生，以及还有少部分校内机构的负责人。用户可以在网站上提出问题，并浏览，回答，关注（和收藏，可选）所有的提问。用户还可以对已有的回答点赞或点踩，或对它们做出评论。当用户关注的问题得到回答时，还会通过微信收到即时消息推送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337451" y="3971397"/>
            <a:ext cx="951098" cy="953109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管理员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457406" y="4149632"/>
            <a:ext cx="5946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管理和维护本网站的学生。管理员负责对所有提出的问题，用户账号和问题分区等事项的管理。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目标人群及功能描述</a:t>
            </a:r>
          </a:p>
        </p:txBody>
      </p:sp>
      <p:sp>
        <p:nvSpPr>
          <p:cNvPr id="29" name="任意多边形 2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5" name="椭圆 34"/>
          <p:cNvSpPr/>
          <p:nvPr/>
        </p:nvSpPr>
        <p:spPr>
          <a:xfrm>
            <a:off x="3294815" y="2310752"/>
            <a:ext cx="951098" cy="953109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用户</a:t>
            </a:r>
          </a:p>
        </p:txBody>
      </p:sp>
      <p:grpSp>
        <p:nvGrpSpPr>
          <p:cNvPr id="36" name="组合 6"/>
          <p:cNvGrpSpPr>
            <a:grpSpLocks/>
          </p:cNvGrpSpPr>
          <p:nvPr/>
        </p:nvGrpSpPr>
        <p:grpSpPr bwMode="auto">
          <a:xfrm rot="5400000">
            <a:off x="4678681" y="3882443"/>
            <a:ext cx="321724" cy="1235726"/>
            <a:chOff x="5754656" y="2311400"/>
            <a:chExt cx="254062" cy="1117600"/>
          </a:xfrm>
        </p:grpSpPr>
        <p:cxnSp>
          <p:nvCxnSpPr>
            <p:cNvPr id="37" name="直接连接符 36"/>
            <p:cNvCxnSpPr/>
            <p:nvPr/>
          </p:nvCxnSpPr>
          <p:spPr>
            <a:xfrm flipV="1">
              <a:off x="5881687" y="2311400"/>
              <a:ext cx="0" cy="111760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754656" y="2311400"/>
              <a:ext cx="254062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北大知道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PKUKnows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48340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软件需求捕获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118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Two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ea typeface="幼圆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ea typeface="幼圆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8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用况图</a:t>
            </a:r>
          </a:p>
        </p:txBody>
      </p:sp>
      <p:sp>
        <p:nvSpPr>
          <p:cNvPr id="14" name="任意多边形 13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北大知道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PKUKnows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5B5706-15BF-B945-9A0F-0CB492A8B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66" y="1268281"/>
            <a:ext cx="9129486" cy="52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1786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软件需求捕获</a:t>
            </a:r>
          </a:p>
        </p:txBody>
      </p:sp>
      <p:sp>
        <p:nvSpPr>
          <p:cNvPr id="26" name="任意多边形 25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非功能需求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4032C30-A0EA-C041-9D32-F0E4974E1A0A}"/>
              </a:ext>
            </a:extLst>
          </p:cNvPr>
          <p:cNvGrpSpPr/>
          <p:nvPr/>
        </p:nvGrpSpPr>
        <p:grpSpPr>
          <a:xfrm>
            <a:off x="916113" y="1524011"/>
            <a:ext cx="11357995" cy="4329422"/>
            <a:chOff x="807667" y="1798128"/>
            <a:chExt cx="11251811" cy="4288944"/>
          </a:xfrm>
        </p:grpSpPr>
        <p:sp>
          <p:nvSpPr>
            <p:cNvPr id="9" name="Freeform 414">
              <a:extLst>
                <a:ext uri="{FF2B5EF4-FFF2-40B4-BE49-F238E27FC236}">
                  <a16:creationId xmlns:a16="http://schemas.microsoft.com/office/drawing/2014/main" id="{23BCAD65-9767-1043-86BE-720D19536A50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921251" y="2940051"/>
              <a:ext cx="2117725" cy="2124075"/>
            </a:xfrm>
            <a:custGeom>
              <a:avLst/>
              <a:gdLst>
                <a:gd name="T0" fmla="*/ 137 w 274"/>
                <a:gd name="T1" fmla="*/ 0 h 274"/>
                <a:gd name="T2" fmla="*/ 0 w 274"/>
                <a:gd name="T3" fmla="*/ 137 h 274"/>
                <a:gd name="T4" fmla="*/ 137 w 274"/>
                <a:gd name="T5" fmla="*/ 274 h 274"/>
                <a:gd name="T6" fmla="*/ 274 w 274"/>
                <a:gd name="T7" fmla="*/ 137 h 274"/>
                <a:gd name="T8" fmla="*/ 137 w 274"/>
                <a:gd name="T9" fmla="*/ 0 h 274"/>
                <a:gd name="T10" fmla="*/ 137 w 274"/>
                <a:gd name="T11" fmla="*/ 239 h 274"/>
                <a:gd name="T12" fmla="*/ 34 w 274"/>
                <a:gd name="T13" fmla="*/ 137 h 274"/>
                <a:gd name="T14" fmla="*/ 137 w 274"/>
                <a:gd name="T15" fmla="*/ 34 h 274"/>
                <a:gd name="T16" fmla="*/ 240 w 274"/>
                <a:gd name="T17" fmla="*/ 137 h 274"/>
                <a:gd name="T18" fmla="*/ 137 w 274"/>
                <a:gd name="T19" fmla="*/ 239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4" h="274">
                  <a:moveTo>
                    <a:pt x="137" y="0"/>
                  </a:moveTo>
                  <a:cubicBezTo>
                    <a:pt x="61" y="0"/>
                    <a:pt x="0" y="61"/>
                    <a:pt x="0" y="137"/>
                  </a:cubicBezTo>
                  <a:cubicBezTo>
                    <a:pt x="0" y="212"/>
                    <a:pt x="61" y="274"/>
                    <a:pt x="137" y="274"/>
                  </a:cubicBezTo>
                  <a:cubicBezTo>
                    <a:pt x="213" y="274"/>
                    <a:pt x="274" y="212"/>
                    <a:pt x="274" y="137"/>
                  </a:cubicBezTo>
                  <a:cubicBezTo>
                    <a:pt x="274" y="61"/>
                    <a:pt x="213" y="0"/>
                    <a:pt x="137" y="0"/>
                  </a:cubicBezTo>
                  <a:close/>
                  <a:moveTo>
                    <a:pt x="137" y="239"/>
                  </a:moveTo>
                  <a:cubicBezTo>
                    <a:pt x="80" y="239"/>
                    <a:pt x="34" y="193"/>
                    <a:pt x="34" y="137"/>
                  </a:cubicBezTo>
                  <a:cubicBezTo>
                    <a:pt x="34" y="80"/>
                    <a:pt x="80" y="34"/>
                    <a:pt x="137" y="34"/>
                  </a:cubicBezTo>
                  <a:cubicBezTo>
                    <a:pt x="194" y="34"/>
                    <a:pt x="240" y="80"/>
                    <a:pt x="240" y="137"/>
                  </a:cubicBezTo>
                  <a:cubicBezTo>
                    <a:pt x="240" y="193"/>
                    <a:pt x="194" y="239"/>
                    <a:pt x="137" y="239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/>
            <a:lstStyle/>
            <a:p>
              <a:pPr>
                <a:defRPr/>
              </a:pPr>
              <a:endParaRPr lang="zh-CN" altLang="en-US" dirty="0"/>
            </a:p>
          </p:txBody>
        </p:sp>
        <p:sp>
          <p:nvSpPr>
            <p:cNvPr id="10" name="Freeform 415">
              <a:extLst>
                <a:ext uri="{FF2B5EF4-FFF2-40B4-BE49-F238E27FC236}">
                  <a16:creationId xmlns:a16="http://schemas.microsoft.com/office/drawing/2014/main" id="{EDC6C670-F3AE-3841-97EC-189474D8CB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51601" y="4297363"/>
              <a:ext cx="593725" cy="627062"/>
            </a:xfrm>
            <a:custGeom>
              <a:avLst/>
              <a:gdLst>
                <a:gd name="T0" fmla="*/ 2147483646 w 77"/>
                <a:gd name="T1" fmla="*/ 2147483646 h 81"/>
                <a:gd name="T2" fmla="*/ 2147483646 w 77"/>
                <a:gd name="T3" fmla="*/ 2147483646 h 81"/>
                <a:gd name="T4" fmla="*/ 2147483646 w 77"/>
                <a:gd name="T5" fmla="*/ 0 h 81"/>
                <a:gd name="T6" fmla="*/ 0 w 77"/>
                <a:gd name="T7" fmla="*/ 1018023545 h 81"/>
                <a:gd name="T8" fmla="*/ 2147483646 w 77"/>
                <a:gd name="T9" fmla="*/ 2147483646 h 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7" h="81">
                  <a:moveTo>
                    <a:pt x="49" y="81"/>
                  </a:moveTo>
                  <a:cubicBezTo>
                    <a:pt x="77" y="44"/>
                    <a:pt x="77" y="44"/>
                    <a:pt x="77" y="44"/>
                  </a:cubicBezTo>
                  <a:cubicBezTo>
                    <a:pt x="62" y="32"/>
                    <a:pt x="50" y="17"/>
                    <a:pt x="43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0" y="43"/>
                    <a:pt x="27" y="65"/>
                    <a:pt x="49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418">
              <a:extLst>
                <a:ext uri="{FF2B5EF4-FFF2-40B4-BE49-F238E27FC236}">
                  <a16:creationId xmlns:a16="http://schemas.microsoft.com/office/drawing/2014/main" id="{05129FDC-3976-8347-A4EA-9BA506E17B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56138" y="3775076"/>
              <a:ext cx="1028700" cy="1458913"/>
            </a:xfrm>
            <a:custGeom>
              <a:avLst/>
              <a:gdLst>
                <a:gd name="T0" fmla="*/ 2147483646 w 133"/>
                <a:gd name="T1" fmla="*/ 1746163657 h 188"/>
                <a:gd name="T2" fmla="*/ 0 w 133"/>
                <a:gd name="T3" fmla="*/ 2147483646 h 188"/>
                <a:gd name="T4" fmla="*/ 1554303823 w 133"/>
                <a:gd name="T5" fmla="*/ 2147483646 h 188"/>
                <a:gd name="T6" fmla="*/ 2147483646 w 133"/>
                <a:gd name="T7" fmla="*/ 1746163657 h 188"/>
                <a:gd name="T8" fmla="*/ 2147483646 w 133"/>
                <a:gd name="T9" fmla="*/ 0 h 188"/>
                <a:gd name="T10" fmla="*/ 2147483646 w 133"/>
                <a:gd name="T11" fmla="*/ 722549944 h 188"/>
                <a:gd name="T12" fmla="*/ 2147483646 w 133"/>
                <a:gd name="T13" fmla="*/ 1746163657 h 18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3" h="188">
                  <a:moveTo>
                    <a:pt x="65" y="29"/>
                  </a:moveTo>
                  <a:cubicBezTo>
                    <a:pt x="65" y="72"/>
                    <a:pt x="38" y="109"/>
                    <a:pt x="0" y="124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89" y="162"/>
                    <a:pt x="133" y="101"/>
                    <a:pt x="133" y="29"/>
                  </a:cubicBezTo>
                  <a:cubicBezTo>
                    <a:pt x="133" y="19"/>
                    <a:pt x="132" y="10"/>
                    <a:pt x="131" y="0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4" y="17"/>
                    <a:pt x="65" y="23"/>
                    <a:pt x="65" y="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419">
              <a:extLst>
                <a:ext uri="{FF2B5EF4-FFF2-40B4-BE49-F238E27FC236}">
                  <a16:creationId xmlns:a16="http://schemas.microsoft.com/office/drawing/2014/main" id="{E8E0A452-F205-D54B-80F3-5665C293BD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92888" y="3131306"/>
              <a:ext cx="711200" cy="850900"/>
            </a:xfrm>
            <a:custGeom>
              <a:avLst/>
              <a:gdLst>
                <a:gd name="T0" fmla="*/ 2147483646 w 92"/>
                <a:gd name="T1" fmla="*/ 2147483646 h 110"/>
                <a:gd name="T2" fmla="*/ 2147483646 w 92"/>
                <a:gd name="T3" fmla="*/ 0 h 110"/>
                <a:gd name="T4" fmla="*/ 0 w 92"/>
                <a:gd name="T5" fmla="*/ 2147483646 h 110"/>
                <a:gd name="T6" fmla="*/ 2147483646 w 92"/>
                <a:gd name="T7" fmla="*/ 2147483646 h 110"/>
                <a:gd name="T8" fmla="*/ 2147483646 w 92"/>
                <a:gd name="T9" fmla="*/ 2147483646 h 1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2" h="110">
                  <a:moveTo>
                    <a:pt x="92" y="44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5" y="30"/>
                    <a:pt x="0" y="68"/>
                    <a:pt x="0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85"/>
                    <a:pt x="77" y="62"/>
                    <a:pt x="92" y="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420">
              <a:extLst>
                <a:ext uri="{FF2B5EF4-FFF2-40B4-BE49-F238E27FC236}">
                  <a16:creationId xmlns:a16="http://schemas.microsoft.com/office/drawing/2014/main" id="{545322FF-92C4-D744-BC02-A9E7EFD862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51388" y="2692401"/>
              <a:ext cx="1096962" cy="1008063"/>
            </a:xfrm>
            <a:custGeom>
              <a:avLst/>
              <a:gdLst>
                <a:gd name="T0" fmla="*/ 656160953 w 142"/>
                <a:gd name="T1" fmla="*/ 0 h 130"/>
                <a:gd name="T2" fmla="*/ 0 w 142"/>
                <a:gd name="T3" fmla="*/ 2147483646 h 130"/>
                <a:gd name="T4" fmla="*/ 2147483646 w 142"/>
                <a:gd name="T5" fmla="*/ 2147483646 h 130"/>
                <a:gd name="T6" fmla="*/ 2147483646 w 142"/>
                <a:gd name="T7" fmla="*/ 2147483646 h 130"/>
                <a:gd name="T8" fmla="*/ 656160953 w 142"/>
                <a:gd name="T9" fmla="*/ 0 h 1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2" h="130">
                  <a:moveTo>
                    <a:pt x="11" y="0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36" y="73"/>
                    <a:pt x="65" y="98"/>
                    <a:pt x="78" y="130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20" y="50"/>
                    <a:pt x="71" y="10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任意多边形 8">
              <a:extLst>
                <a:ext uri="{FF2B5EF4-FFF2-40B4-BE49-F238E27FC236}">
                  <a16:creationId xmlns:a16="http://schemas.microsoft.com/office/drawing/2014/main" id="{4A6C09DF-D577-CA41-8E44-DD93618B6A58}"/>
                </a:ext>
              </a:extLst>
            </p:cNvPr>
            <p:cNvSpPr/>
            <p:nvPr/>
          </p:nvSpPr>
          <p:spPr>
            <a:xfrm>
              <a:off x="7038977" y="2804529"/>
              <a:ext cx="1394528" cy="867358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5765" h="820271">
                  <a:moveTo>
                    <a:pt x="0" y="820271"/>
                  </a:moveTo>
                  <a:lnTo>
                    <a:pt x="389965" y="0"/>
                  </a:lnTo>
                  <a:lnTo>
                    <a:pt x="1075765" y="0"/>
                  </a:lnTo>
                  <a:lnTo>
                    <a:pt x="1075765" y="13447"/>
                  </a:ln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8" name="任意多边形 10">
              <a:extLst>
                <a:ext uri="{FF2B5EF4-FFF2-40B4-BE49-F238E27FC236}">
                  <a16:creationId xmlns:a16="http://schemas.microsoft.com/office/drawing/2014/main" id="{30FBBE13-967E-B84A-80E2-0EAADE7F40F8}"/>
                </a:ext>
              </a:extLst>
            </p:cNvPr>
            <p:cNvSpPr/>
            <p:nvPr/>
          </p:nvSpPr>
          <p:spPr>
            <a:xfrm>
              <a:off x="6727825" y="4573588"/>
              <a:ext cx="1173158" cy="187779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9211" h="322729">
                  <a:moveTo>
                    <a:pt x="0" y="0"/>
                  </a:moveTo>
                  <a:lnTo>
                    <a:pt x="403411" y="309282"/>
                  </a:lnTo>
                  <a:lnTo>
                    <a:pt x="1089211" y="309282"/>
                  </a:lnTo>
                  <a:lnTo>
                    <a:pt x="1089211" y="322729"/>
                  </a:ln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" name="任意多边形 12">
              <a:extLst>
                <a:ext uri="{FF2B5EF4-FFF2-40B4-BE49-F238E27FC236}">
                  <a16:creationId xmlns:a16="http://schemas.microsoft.com/office/drawing/2014/main" id="{10B1E798-4BB3-E04F-9EC5-2D1470EEE57A}"/>
                </a:ext>
              </a:extLst>
            </p:cNvPr>
            <p:cNvSpPr/>
            <p:nvPr/>
          </p:nvSpPr>
          <p:spPr>
            <a:xfrm flipH="1">
              <a:off x="3289357" y="4573588"/>
              <a:ext cx="1774766" cy="411462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0235" h="524435">
                  <a:moveTo>
                    <a:pt x="0" y="0"/>
                  </a:moveTo>
                  <a:lnTo>
                    <a:pt x="524435" y="510988"/>
                  </a:lnTo>
                  <a:lnTo>
                    <a:pt x="1210235" y="510988"/>
                  </a:lnTo>
                  <a:lnTo>
                    <a:pt x="1210235" y="524435"/>
                  </a:lnTo>
                </a:path>
              </a:pathLst>
            </a:cu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21" name="任意多边形 13">
              <a:extLst>
                <a:ext uri="{FF2B5EF4-FFF2-40B4-BE49-F238E27FC236}">
                  <a16:creationId xmlns:a16="http://schemas.microsoft.com/office/drawing/2014/main" id="{C2E7A529-3FA1-8146-8335-BB0E4EF3D2A7}"/>
                </a:ext>
              </a:extLst>
            </p:cNvPr>
            <p:cNvSpPr/>
            <p:nvPr/>
          </p:nvSpPr>
          <p:spPr>
            <a:xfrm flipH="1">
              <a:off x="4284662" y="2616474"/>
              <a:ext cx="1019175" cy="577575"/>
            </a:xfrm>
            <a:custGeom>
              <a:avLst/>
              <a:gdLst>
                <a:gd name="connsiteX0" fmla="*/ 0 w 1089212"/>
                <a:gd name="connsiteY0" fmla="*/ 524436 h 524436"/>
                <a:gd name="connsiteX1" fmla="*/ 403412 w 1089212"/>
                <a:gd name="connsiteY1" fmla="*/ 0 h 524436"/>
                <a:gd name="connsiteX2" fmla="*/ 1089212 w 1089212"/>
                <a:gd name="connsiteY2" fmla="*/ 0 h 524436"/>
                <a:gd name="connsiteX3" fmla="*/ 1089212 w 1089212"/>
                <a:gd name="connsiteY3" fmla="*/ 13447 h 524436"/>
                <a:gd name="connsiteX0" fmla="*/ 0 w 1075765"/>
                <a:gd name="connsiteY0" fmla="*/ 820271 h 820271"/>
                <a:gd name="connsiteX1" fmla="*/ 389965 w 1075765"/>
                <a:gd name="connsiteY1" fmla="*/ 0 h 820271"/>
                <a:gd name="connsiteX2" fmla="*/ 1075765 w 1075765"/>
                <a:gd name="connsiteY2" fmla="*/ 0 h 820271"/>
                <a:gd name="connsiteX3" fmla="*/ 1075765 w 1075765"/>
                <a:gd name="connsiteY3" fmla="*/ 13447 h 820271"/>
                <a:gd name="connsiteX0" fmla="*/ 0 w 981636"/>
                <a:gd name="connsiteY0" fmla="*/ 497542 h 497542"/>
                <a:gd name="connsiteX1" fmla="*/ 295836 w 981636"/>
                <a:gd name="connsiteY1" fmla="*/ 0 h 497542"/>
                <a:gd name="connsiteX2" fmla="*/ 981636 w 981636"/>
                <a:gd name="connsiteY2" fmla="*/ 0 h 497542"/>
                <a:gd name="connsiteX3" fmla="*/ 981636 w 981636"/>
                <a:gd name="connsiteY3" fmla="*/ 13447 h 497542"/>
                <a:gd name="connsiteX0" fmla="*/ 0 w 1116106"/>
                <a:gd name="connsiteY0" fmla="*/ 578224 h 578224"/>
                <a:gd name="connsiteX1" fmla="*/ 430306 w 1116106"/>
                <a:gd name="connsiteY1" fmla="*/ 0 h 578224"/>
                <a:gd name="connsiteX2" fmla="*/ 1116106 w 1116106"/>
                <a:gd name="connsiteY2" fmla="*/ 0 h 578224"/>
                <a:gd name="connsiteX3" fmla="*/ 1116106 w 1116106"/>
                <a:gd name="connsiteY3" fmla="*/ 13447 h 578224"/>
                <a:gd name="connsiteX0" fmla="*/ 0 w 1196788"/>
                <a:gd name="connsiteY0" fmla="*/ 430306 h 430306"/>
                <a:gd name="connsiteX1" fmla="*/ 510988 w 1196788"/>
                <a:gd name="connsiteY1" fmla="*/ 0 h 430306"/>
                <a:gd name="connsiteX2" fmla="*/ 1196788 w 1196788"/>
                <a:gd name="connsiteY2" fmla="*/ 0 h 430306"/>
                <a:gd name="connsiteX3" fmla="*/ 1196788 w 1196788"/>
                <a:gd name="connsiteY3" fmla="*/ 13447 h 430306"/>
                <a:gd name="connsiteX0" fmla="*/ 0 w 1196788"/>
                <a:gd name="connsiteY0" fmla="*/ 497541 h 497541"/>
                <a:gd name="connsiteX1" fmla="*/ 510988 w 1196788"/>
                <a:gd name="connsiteY1" fmla="*/ 0 h 497541"/>
                <a:gd name="connsiteX2" fmla="*/ 1196788 w 1196788"/>
                <a:gd name="connsiteY2" fmla="*/ 0 h 497541"/>
                <a:gd name="connsiteX3" fmla="*/ 1196788 w 1196788"/>
                <a:gd name="connsiteY3" fmla="*/ 13447 h 497541"/>
                <a:gd name="connsiteX0" fmla="*/ 0 w 1089211"/>
                <a:gd name="connsiteY0" fmla="*/ 0 h 322729"/>
                <a:gd name="connsiteX1" fmla="*/ 403411 w 1089211"/>
                <a:gd name="connsiteY1" fmla="*/ 309282 h 322729"/>
                <a:gd name="connsiteX2" fmla="*/ 1089211 w 1089211"/>
                <a:gd name="connsiteY2" fmla="*/ 309282 h 322729"/>
                <a:gd name="connsiteX3" fmla="*/ 1089211 w 1089211"/>
                <a:gd name="connsiteY3" fmla="*/ 322729 h 322729"/>
                <a:gd name="connsiteX0" fmla="*/ 0 w 860611"/>
                <a:gd name="connsiteY0" fmla="*/ 0 h 820270"/>
                <a:gd name="connsiteX1" fmla="*/ 174811 w 860611"/>
                <a:gd name="connsiteY1" fmla="*/ 806823 h 820270"/>
                <a:gd name="connsiteX2" fmla="*/ 860611 w 860611"/>
                <a:gd name="connsiteY2" fmla="*/ 806823 h 820270"/>
                <a:gd name="connsiteX3" fmla="*/ 860611 w 860611"/>
                <a:gd name="connsiteY3" fmla="*/ 820270 h 820270"/>
                <a:gd name="connsiteX0" fmla="*/ 0 w 1210235"/>
                <a:gd name="connsiteY0" fmla="*/ 0 h 524435"/>
                <a:gd name="connsiteX1" fmla="*/ 524435 w 1210235"/>
                <a:gd name="connsiteY1" fmla="*/ 510988 h 524435"/>
                <a:gd name="connsiteX2" fmla="*/ 1210235 w 1210235"/>
                <a:gd name="connsiteY2" fmla="*/ 510988 h 524435"/>
                <a:gd name="connsiteX3" fmla="*/ 1210235 w 1210235"/>
                <a:gd name="connsiteY3" fmla="*/ 524435 h 524435"/>
                <a:gd name="connsiteX0" fmla="*/ 0 w 1546411"/>
                <a:gd name="connsiteY0" fmla="*/ 443753 h 443753"/>
                <a:gd name="connsiteX1" fmla="*/ 860611 w 1546411"/>
                <a:gd name="connsiteY1" fmla="*/ 0 h 443753"/>
                <a:gd name="connsiteX2" fmla="*/ 1546411 w 1546411"/>
                <a:gd name="connsiteY2" fmla="*/ 0 h 443753"/>
                <a:gd name="connsiteX3" fmla="*/ 1546411 w 1546411"/>
                <a:gd name="connsiteY3" fmla="*/ 13447 h 443753"/>
                <a:gd name="connsiteX0" fmla="*/ 0 w 1385047"/>
                <a:gd name="connsiteY0" fmla="*/ 860612 h 860612"/>
                <a:gd name="connsiteX1" fmla="*/ 699247 w 1385047"/>
                <a:gd name="connsiteY1" fmla="*/ 0 h 860612"/>
                <a:gd name="connsiteX2" fmla="*/ 1385047 w 1385047"/>
                <a:gd name="connsiteY2" fmla="*/ 0 h 860612"/>
                <a:gd name="connsiteX3" fmla="*/ 1385047 w 1385047"/>
                <a:gd name="connsiteY3" fmla="*/ 13447 h 86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5047" h="860612">
                  <a:moveTo>
                    <a:pt x="0" y="860612"/>
                  </a:moveTo>
                  <a:lnTo>
                    <a:pt x="699247" y="0"/>
                  </a:lnTo>
                  <a:lnTo>
                    <a:pt x="1385047" y="0"/>
                  </a:lnTo>
                  <a:lnTo>
                    <a:pt x="1385047" y="13447"/>
                  </a:lnTo>
                </a:path>
              </a:pathLst>
            </a:cu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22" name="文本框 42">
              <a:extLst>
                <a:ext uri="{FF2B5EF4-FFF2-40B4-BE49-F238E27FC236}">
                  <a16:creationId xmlns:a16="http://schemas.microsoft.com/office/drawing/2014/main" id="{3B0FC6B8-DD08-5C4F-9C96-A11BA6A35B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5890" y="2220186"/>
              <a:ext cx="1631950" cy="363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10000"/>
                </a:lnSpc>
                <a:defRPr/>
              </a:pPr>
              <a:r>
                <a:rPr lang="zh-CN" altLang="zh-CN" b="1" dirty="0"/>
                <a:t>性能需求</a:t>
              </a:r>
              <a:r>
                <a:rPr lang="zh-CN" altLang="zh-CN" sz="1400" b="1" dirty="0"/>
                <a:t> </a:t>
              </a:r>
              <a:endParaRPr lang="en-US" altLang="zh-CN" sz="1400" b="1" dirty="0"/>
            </a:p>
          </p:txBody>
        </p:sp>
        <p:sp>
          <p:nvSpPr>
            <p:cNvPr id="24" name="文本框 43">
              <a:extLst>
                <a:ext uri="{FF2B5EF4-FFF2-40B4-BE49-F238E27FC236}">
                  <a16:creationId xmlns:a16="http://schemas.microsoft.com/office/drawing/2014/main" id="{0EA4B9EF-2319-0445-9A3A-7E4731E670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7667" y="4062279"/>
              <a:ext cx="2851151" cy="10018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+mn-ea"/>
                </a:rPr>
                <a:t>分别使用</a:t>
              </a:r>
              <a:r>
                <a:rPr lang="en" altLang="zh-CN" sz="1400" dirty="0">
                  <a:latin typeface="+mn-ea"/>
                </a:rPr>
                <a:t>JavaScript</a:t>
              </a:r>
              <a:r>
                <a:rPr lang="zh-CN" altLang="en-US" sz="1400" dirty="0">
                  <a:latin typeface="+mn-ea"/>
                </a:rPr>
                <a:t>和</a:t>
              </a:r>
              <a:r>
                <a:rPr lang="en" altLang="zh-CN" sz="1400" dirty="0">
                  <a:latin typeface="+mn-ea"/>
                </a:rPr>
                <a:t>Java</a:t>
              </a:r>
              <a:r>
                <a:rPr lang="zh-CN" altLang="en-US" sz="1400" dirty="0">
                  <a:latin typeface="+mn-ea"/>
                </a:rPr>
                <a:t>语言进行前后端逻辑编写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dirty="0">
                  <a:latin typeface="+mn-ea"/>
                </a:rPr>
                <a:t>所有的网络传输使用</a:t>
              </a:r>
              <a:r>
                <a:rPr lang="en" altLang="zh-CN" sz="1400" dirty="0">
                  <a:latin typeface="+mn-ea"/>
                </a:rPr>
                <a:t>https</a:t>
              </a:r>
              <a:r>
                <a:rPr lang="zh-CN" altLang="en-US" sz="1400" dirty="0">
                  <a:latin typeface="+mn-ea"/>
                </a:rPr>
                <a:t>协议，以保证数据隐私。</a:t>
              </a:r>
            </a:p>
          </p:txBody>
        </p:sp>
        <p:sp>
          <p:nvSpPr>
            <p:cNvPr id="30" name="文本框 45">
              <a:extLst>
                <a:ext uri="{FF2B5EF4-FFF2-40B4-BE49-F238E27FC236}">
                  <a16:creationId xmlns:a16="http://schemas.microsoft.com/office/drawing/2014/main" id="{81E29F8C-C810-4C40-B9D7-4347CD417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12617" y="4380908"/>
              <a:ext cx="3521476" cy="1706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latin typeface="+mn-ea"/>
                  <a:ea typeface="+mn-ea"/>
                </a:rPr>
                <a:t>健壮性：</a:t>
              </a:r>
              <a:r>
                <a:rPr lang="zh-CN" altLang="en-US" sz="1400" dirty="0">
                  <a:latin typeface="+mn-ea"/>
                  <a:ea typeface="+mn-ea"/>
                </a:rPr>
                <a:t>输入错误、磁盘故障和网络错误不会导致系统崩溃和错误 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latin typeface="+mn-ea"/>
                  <a:ea typeface="+mn-ea"/>
                </a:rPr>
                <a:t>可维护性：</a:t>
              </a:r>
              <a:r>
                <a:rPr lang="zh-CN" altLang="en-US" sz="1400" dirty="0">
                  <a:latin typeface="+mn-ea"/>
                  <a:ea typeface="+mn-ea"/>
                </a:rPr>
                <a:t>系统所有数据都进行备份，系统故障后平均能够在</a:t>
              </a:r>
              <a:r>
                <a:rPr lang="en-US" altLang="zh-CN" sz="1400" dirty="0">
                  <a:latin typeface="+mn-ea"/>
                  <a:ea typeface="+mn-ea"/>
                </a:rPr>
                <a:t>10</a:t>
              </a:r>
              <a:r>
                <a:rPr lang="zh-CN" altLang="en-US" sz="1400" dirty="0">
                  <a:latin typeface="+mn-ea"/>
                  <a:ea typeface="+mn-ea"/>
                </a:rPr>
                <a:t>分钟内恢复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latin typeface="+mn-ea"/>
                  <a:ea typeface="+mn-ea"/>
                </a:rPr>
                <a:t>安全性：</a:t>
              </a:r>
              <a:r>
                <a:rPr lang="zh-CN" altLang="en-US" sz="1400" dirty="0">
                  <a:latin typeface="+mn-ea"/>
                  <a:ea typeface="+mn-ea"/>
                </a:rPr>
                <a:t>所有用户信息隐私信息非本人不能访问 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zh-CN" sz="1400" dirty="0">
                  <a:latin typeface="+mn-ea"/>
                  <a:ea typeface="+mn-ea"/>
                </a:rPr>
                <a:t>……</a:t>
              </a:r>
              <a:endParaRPr lang="zh-CN" altLang="en-US" sz="1400" dirty="0">
                <a:latin typeface="+mn-ea"/>
                <a:ea typeface="+mn-ea"/>
              </a:endParaRPr>
            </a:p>
          </p:txBody>
        </p:sp>
        <p:sp>
          <p:nvSpPr>
            <p:cNvPr id="31" name="文本框 46">
              <a:extLst>
                <a:ext uri="{FF2B5EF4-FFF2-40B4-BE49-F238E27FC236}">
                  <a16:creationId xmlns:a16="http://schemas.microsoft.com/office/drawing/2014/main" id="{BC477FE4-76DA-324E-B4CA-9B02069A8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55910" y="1798128"/>
              <a:ext cx="3603568" cy="2410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latin typeface="+mn-ea"/>
                  <a:ea typeface="+mn-ea"/>
                </a:rPr>
                <a:t>用户接口：</a:t>
              </a:r>
              <a:endParaRPr lang="en-US" altLang="zh-CN" sz="1400" b="1" dirty="0">
                <a:latin typeface="+mn-ea"/>
                <a:ea typeface="+mn-ea"/>
              </a:endParaRPr>
            </a:p>
            <a:p>
              <a:pPr lvl="1">
                <a:lnSpc>
                  <a:spcPct val="110000"/>
                </a:lnSpc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使用图形接口，实现以下交互功能：</a:t>
              </a:r>
              <a:endParaRPr lang="en-US" altLang="zh-CN" sz="1400" dirty="0">
                <a:latin typeface="+mn-ea"/>
                <a:ea typeface="+mn-ea"/>
              </a:endParaRPr>
            </a:p>
            <a:p>
              <a:pPr lvl="1">
                <a:lnSpc>
                  <a:spcPct val="110000"/>
                </a:lnSpc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注册、登录</a:t>
              </a:r>
              <a:r>
                <a:rPr lang="en-US" altLang="zh-CN" sz="1400" dirty="0">
                  <a:latin typeface="+mn-ea"/>
                  <a:ea typeface="+mn-ea"/>
                </a:rPr>
                <a:t>……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latin typeface="+mn-ea"/>
                  <a:ea typeface="+mn-ea"/>
                </a:rPr>
                <a:t>软件接口</a:t>
              </a:r>
              <a:r>
                <a:rPr lang="en-US" altLang="zh-CN" sz="1400" b="1" dirty="0">
                  <a:latin typeface="+mn-ea"/>
                  <a:ea typeface="+mn-ea"/>
                </a:rPr>
                <a:t>:</a:t>
              </a:r>
            </a:p>
            <a:p>
              <a:pPr lvl="1">
                <a:lnSpc>
                  <a:spcPct val="110000"/>
                </a:lnSpc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与</a:t>
              </a:r>
              <a:r>
                <a:rPr lang="en" altLang="zh-CN" sz="1400" dirty="0">
                  <a:latin typeface="+mn-ea"/>
                  <a:ea typeface="+mn-ea"/>
                </a:rPr>
                <a:t>MongoDB</a:t>
              </a:r>
              <a:r>
                <a:rPr lang="zh-CN" altLang="en-US" sz="1400" dirty="0">
                  <a:latin typeface="+mn-ea"/>
                  <a:ea typeface="+mn-ea"/>
                </a:rPr>
                <a:t>进行数据交换</a:t>
              </a:r>
            </a:p>
            <a:p>
              <a:pPr lvl="1">
                <a:lnSpc>
                  <a:spcPct val="110000"/>
                </a:lnSpc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云服务器</a:t>
              </a:r>
              <a:r>
                <a:rPr lang="en" altLang="zh-CN" sz="1400" dirty="0">
                  <a:latin typeface="+mn-ea"/>
                  <a:ea typeface="+mn-ea"/>
                </a:rPr>
                <a:t>API</a:t>
              </a:r>
            </a:p>
            <a:p>
              <a:pPr lvl="1">
                <a:lnSpc>
                  <a:spcPct val="110000"/>
                </a:lnSpc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调用微信推送</a:t>
              </a:r>
              <a:r>
                <a:rPr lang="en" altLang="zh-CN" sz="1400" dirty="0">
                  <a:latin typeface="+mn-ea"/>
                  <a:ea typeface="+mn-ea"/>
                </a:rPr>
                <a:t>API</a:t>
              </a:r>
            </a:p>
            <a:p>
              <a:pPr marL="285750" indent="-285750">
                <a:lnSpc>
                  <a:spcPct val="1100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latin typeface="+mn-ea"/>
                  <a:ea typeface="+mn-ea"/>
                </a:rPr>
                <a:t>通信接口：</a:t>
              </a:r>
            </a:p>
            <a:p>
              <a:pPr lvl="1">
                <a:lnSpc>
                  <a:spcPct val="110000"/>
                </a:lnSpc>
                <a:defRPr/>
              </a:pPr>
              <a:r>
                <a:rPr lang="zh-CN" altLang="en-US" sz="1400" dirty="0">
                  <a:latin typeface="+mn-ea"/>
                  <a:ea typeface="+mn-ea"/>
                </a:rPr>
                <a:t>全部采用</a:t>
              </a:r>
              <a:r>
                <a:rPr lang="en" altLang="zh-CN" sz="1400" dirty="0">
                  <a:latin typeface="+mn-ea"/>
                  <a:ea typeface="+mn-ea"/>
                </a:rPr>
                <a:t>TCP/IP</a:t>
              </a:r>
              <a:r>
                <a:rPr lang="zh-CN" altLang="en-US" sz="1400" dirty="0">
                  <a:latin typeface="+mn-ea"/>
                  <a:ea typeface="+mn-ea"/>
                </a:rPr>
                <a:t>协议</a:t>
              </a:r>
            </a:p>
            <a:p>
              <a:pPr>
                <a:lnSpc>
                  <a:spcPct val="110000"/>
                </a:lnSpc>
                <a:defRPr/>
              </a:pPr>
              <a:endParaRPr lang="zh-CN" altLang="en-US" sz="1400" dirty="0">
                <a:latin typeface="+mn-ea"/>
                <a:ea typeface="+mn-ea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A344FB9-E1F1-0846-AA85-D5DE5FB0887D}"/>
              </a:ext>
            </a:extLst>
          </p:cNvPr>
          <p:cNvSpPr txBox="1"/>
          <p:nvPr/>
        </p:nvSpPr>
        <p:spPr>
          <a:xfrm>
            <a:off x="5273995" y="349557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非功能需求</a:t>
            </a:r>
          </a:p>
        </p:txBody>
      </p:sp>
      <p:sp>
        <p:nvSpPr>
          <p:cNvPr id="33" name="文本框 42">
            <a:extLst>
              <a:ext uri="{FF2B5EF4-FFF2-40B4-BE49-F238E27FC236}">
                <a16:creationId xmlns:a16="http://schemas.microsoft.com/office/drawing/2014/main" id="{BEB41769-F120-C848-B9E0-BC6F1B590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02" y="1720400"/>
            <a:ext cx="3433231" cy="102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400" dirty="0"/>
              <a:t>支持</a:t>
            </a:r>
            <a:r>
              <a:rPr lang="en-US" altLang="zh-CN" sz="1400" dirty="0"/>
              <a:t>100</a:t>
            </a:r>
            <a:r>
              <a:rPr lang="zh-CN" altLang="zh-CN" sz="1400" dirty="0"/>
              <a:t>个用户同时在线</a:t>
            </a:r>
            <a:endParaRPr lang="en-US" altLang="zh-CN" sz="1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zh-CN" sz="1400" dirty="0"/>
              <a:t>支持的发布问题总数上限为</a:t>
            </a:r>
            <a:r>
              <a:rPr lang="en-US" altLang="zh-CN" sz="1400" dirty="0"/>
              <a:t>50000</a:t>
            </a:r>
            <a:r>
              <a:rPr lang="zh-CN" altLang="zh-CN" sz="1400" dirty="0"/>
              <a:t>个</a:t>
            </a:r>
            <a:endParaRPr lang="en-US" altLang="zh-CN" sz="1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400" dirty="0"/>
              <a:t>对于问题的评论信息每条不超过</a:t>
            </a:r>
            <a:r>
              <a:rPr lang="en-US" altLang="zh-CN" sz="1400" dirty="0"/>
              <a:t>500</a:t>
            </a:r>
            <a:r>
              <a:rPr lang="zh-CN" altLang="en-US" sz="1400" dirty="0"/>
              <a:t>字</a:t>
            </a:r>
            <a:endParaRPr lang="en-US" altLang="zh-CN" sz="1400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/>
              <a:t>……</a:t>
            </a:r>
            <a:endParaRPr lang="zh-CN" altLang="en-US" sz="1400" dirty="0"/>
          </a:p>
        </p:txBody>
      </p:sp>
      <p:sp>
        <p:nvSpPr>
          <p:cNvPr id="34" name="文本框 42">
            <a:extLst>
              <a:ext uri="{FF2B5EF4-FFF2-40B4-BE49-F238E27FC236}">
                <a16:creationId xmlns:a16="http://schemas.microsoft.com/office/drawing/2014/main" id="{2CBD4226-B519-F94D-80BC-5A96055B9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057" y="2173078"/>
            <a:ext cx="1647351" cy="36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b="1" dirty="0"/>
              <a:t>外部接口</a:t>
            </a:r>
            <a:r>
              <a:rPr lang="zh-CN" altLang="zh-CN" b="1" dirty="0"/>
              <a:t>需求</a:t>
            </a:r>
            <a:r>
              <a:rPr lang="zh-CN" altLang="zh-CN" sz="1400" b="1" dirty="0"/>
              <a:t> </a:t>
            </a:r>
            <a:endParaRPr lang="en-US" altLang="zh-CN" sz="1400" b="1" dirty="0"/>
          </a:p>
        </p:txBody>
      </p:sp>
      <p:sp>
        <p:nvSpPr>
          <p:cNvPr id="35" name="文本框 42">
            <a:extLst>
              <a:ext uri="{FF2B5EF4-FFF2-40B4-BE49-F238E27FC236}">
                <a16:creationId xmlns:a16="http://schemas.microsoft.com/office/drawing/2014/main" id="{0C75F7FF-D007-194A-BA03-322770F0E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179" y="4741009"/>
            <a:ext cx="1647351" cy="37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b="1" dirty="0"/>
              <a:t>设计约束</a:t>
            </a:r>
            <a:endParaRPr lang="en-US" altLang="zh-CN" sz="1400" b="1" dirty="0"/>
          </a:p>
        </p:txBody>
      </p:sp>
      <p:sp>
        <p:nvSpPr>
          <p:cNvPr id="36" name="文本框 42">
            <a:extLst>
              <a:ext uri="{FF2B5EF4-FFF2-40B4-BE49-F238E27FC236}">
                <a16:creationId xmlns:a16="http://schemas.microsoft.com/office/drawing/2014/main" id="{D099C74D-CB0B-2D4B-A4D5-66EB05DB1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2140" y="4604803"/>
            <a:ext cx="1647351" cy="37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10000"/>
              </a:lnSpc>
              <a:defRPr/>
            </a:pPr>
            <a:r>
              <a:rPr lang="zh-CN" altLang="en-US" b="1" dirty="0"/>
              <a:t>质量属性</a:t>
            </a:r>
            <a:endParaRPr lang="en-US" altLang="zh-CN" sz="1400" b="1" dirty="0"/>
          </a:p>
        </p:txBody>
      </p:sp>
    </p:spTree>
    <p:extLst>
      <p:ext uri="{BB962C8B-B14F-4D97-AF65-F5344CB8AC3E}">
        <p14:creationId xmlns:p14="http://schemas.microsoft.com/office/powerpoint/2010/main" val="248728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</a:t>
            </a:r>
            <a:endParaRPr kumimoji="0" lang="en-US" sz="11500" b="1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结构化分析</a:t>
            </a:r>
          </a:p>
        </p:txBody>
      </p:sp>
      <p:sp>
        <p:nvSpPr>
          <p:cNvPr id="34" name="文本框 59"/>
          <p:cNvSpPr txBox="1"/>
          <p:nvPr/>
        </p:nvSpPr>
        <p:spPr>
          <a:xfrm>
            <a:off x="3363005" y="2773364"/>
            <a:ext cx="2330318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Three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等腰三角形 34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6" name="等腰三角形 35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7" name="等腰三角形 36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8" name="等腰三角形 37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9" name="等腰三角形 38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0" name="椭圆 39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1" name="椭圆 40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3" name="等腰三角形 42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44" name="等腰三角形 43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cxnSp>
        <p:nvCxnSpPr>
          <p:cNvPr id="45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48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结构化分析</a:t>
            </a:r>
          </a:p>
        </p:txBody>
      </p:sp>
      <p:sp>
        <p:nvSpPr>
          <p:cNvPr id="26" name="任意多边形 25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顶层数据流图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AFBE94-CA23-1F44-8AE1-124A15A74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6" y="1329686"/>
            <a:ext cx="9001229" cy="552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结构化分析</a:t>
            </a:r>
          </a:p>
        </p:txBody>
      </p:sp>
      <p:sp>
        <p:nvSpPr>
          <p:cNvPr id="26" name="任意多边形 25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0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层数据流图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DCEA44-2482-0647-A5F4-098669029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57" y="1184178"/>
            <a:ext cx="8680607" cy="567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0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结构化分析</a:t>
            </a:r>
          </a:p>
        </p:txBody>
      </p:sp>
      <p:sp>
        <p:nvSpPr>
          <p:cNvPr id="26" name="任意多边形 25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1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层数据流图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-1.X+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加工小说明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53EE4B-2FBD-FC4B-B225-32C18457D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871" y="1479368"/>
            <a:ext cx="5715000" cy="27686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2164871-C806-504D-91B5-38DAF1E94E88}"/>
              </a:ext>
            </a:extLst>
          </p:cNvPr>
          <p:cNvSpPr/>
          <p:nvPr/>
        </p:nvSpPr>
        <p:spPr>
          <a:xfrm>
            <a:off x="8443343" y="4609626"/>
            <a:ext cx="114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B0ECA1-35F5-184C-9D85-E73D94518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5" y="1686613"/>
            <a:ext cx="5881816" cy="38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6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结构化分析</a:t>
            </a:r>
          </a:p>
        </p:txBody>
      </p:sp>
      <p:sp>
        <p:nvSpPr>
          <p:cNvPr id="26" name="任意多边形 25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1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层数据流图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-2.X+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加工小说明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C1C8BD-1E1B-A543-B348-6BDA931A2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351" y="1599532"/>
            <a:ext cx="5382309" cy="269717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40979EF-3828-A642-A6DB-530BC780FA2B}"/>
              </a:ext>
            </a:extLst>
          </p:cNvPr>
          <p:cNvSpPr/>
          <p:nvPr/>
        </p:nvSpPr>
        <p:spPr>
          <a:xfrm>
            <a:off x="8443343" y="4609626"/>
            <a:ext cx="114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50097D-3EEA-1D4A-98F9-132219575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8" y="1752133"/>
            <a:ext cx="5814443" cy="39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结构化分析</a:t>
            </a:r>
          </a:p>
        </p:txBody>
      </p:sp>
      <p:sp>
        <p:nvSpPr>
          <p:cNvPr id="26" name="任意多边形 25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1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层数据流图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-3.X+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加工小说明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E797F3F-1A5B-2941-9D22-997A3577A631}"/>
              </a:ext>
            </a:extLst>
          </p:cNvPr>
          <p:cNvSpPr/>
          <p:nvPr/>
        </p:nvSpPr>
        <p:spPr>
          <a:xfrm>
            <a:off x="8443343" y="4609626"/>
            <a:ext cx="11400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129CC4-531D-E64F-997A-1B4A2BD01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688" y="1599532"/>
            <a:ext cx="5185421" cy="24519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7B534E-6211-8549-8FFE-EB878A2C90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" t="6773" r="11008" b="8128"/>
          <a:stretch/>
        </p:blipFill>
        <p:spPr>
          <a:xfrm>
            <a:off x="295973" y="1534701"/>
            <a:ext cx="6694715" cy="399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0" y="366712"/>
            <a:ext cx="55245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灯片编号占位符 2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结构化分析</a:t>
            </a:r>
          </a:p>
        </p:txBody>
      </p:sp>
      <p:sp>
        <p:nvSpPr>
          <p:cNvPr id="26" name="任意多边形 25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数据字典</a:t>
            </a:r>
            <a:endParaRPr lang="en-US" altLang="zh-CN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84D356C-2C69-EC4E-A052-B701ACB9FBEA}"/>
              </a:ext>
            </a:extLst>
          </p:cNvPr>
          <p:cNvSpPr txBox="1"/>
          <p:nvPr/>
        </p:nvSpPr>
        <p:spPr>
          <a:xfrm>
            <a:off x="1341487" y="1249379"/>
            <a:ext cx="9314701" cy="5015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数据流：</a:t>
            </a:r>
            <a:r>
              <a:rPr lang="en-US" altLang="zh-CN" sz="2400" b="1" dirty="0"/>
              <a:t>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b="1" dirty="0"/>
              <a:t>数据存储条目：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/>
              <a:t>问题档案</a:t>
            </a:r>
            <a:r>
              <a:rPr lang="en-US" altLang="zh-CN" sz="2400" dirty="0"/>
              <a:t>={</a:t>
            </a:r>
            <a:r>
              <a:rPr lang="zh-CN" altLang="zh-CN" sz="2400" dirty="0"/>
              <a:t>问题分区</a:t>
            </a:r>
            <a:r>
              <a:rPr lang="en-US" altLang="zh-CN" sz="2400" dirty="0"/>
              <a:t>+</a:t>
            </a:r>
            <a:r>
              <a:rPr lang="zh-CN" altLang="zh-CN" sz="2400" dirty="0"/>
              <a:t>问题编号</a:t>
            </a:r>
            <a:r>
              <a:rPr lang="en-US" altLang="zh-CN" sz="2400" dirty="0"/>
              <a:t>+</a:t>
            </a:r>
            <a:r>
              <a:rPr lang="zh-CN" altLang="zh-CN" sz="2400" dirty="0"/>
              <a:t>发布用户编号</a:t>
            </a:r>
            <a:r>
              <a:rPr lang="en-US" altLang="zh-CN" sz="2400" dirty="0"/>
              <a:t>+</a:t>
            </a:r>
            <a:r>
              <a:rPr lang="zh-CN" altLang="zh-CN" sz="2400" dirty="0"/>
              <a:t>问题内容</a:t>
            </a:r>
            <a:r>
              <a:rPr lang="en-US" altLang="zh-CN" sz="2400" dirty="0"/>
              <a:t>+</a:t>
            </a:r>
            <a:r>
              <a:rPr lang="zh-CN" altLang="zh-CN" sz="2400" dirty="0"/>
              <a:t>时间</a:t>
            </a:r>
            <a:r>
              <a:rPr lang="en-US" altLang="zh-CN" sz="2400" dirty="0"/>
              <a:t>+</a:t>
            </a:r>
            <a:r>
              <a:rPr lang="zh-CN" altLang="zh-CN" sz="2400" dirty="0"/>
              <a:t>状态</a:t>
            </a:r>
            <a:r>
              <a:rPr lang="en-US" altLang="zh-CN" sz="2400" dirty="0"/>
              <a:t>+{</a:t>
            </a:r>
            <a:r>
              <a:rPr lang="zh-CN" altLang="zh-CN" sz="2400" dirty="0"/>
              <a:t>回答用户</a:t>
            </a:r>
            <a:r>
              <a:rPr lang="en-US" altLang="zh-CN" sz="2400" dirty="0"/>
              <a:t>+</a:t>
            </a:r>
            <a:r>
              <a:rPr lang="zh-CN" altLang="zh-CN" sz="2400" dirty="0"/>
              <a:t>回答内容</a:t>
            </a:r>
            <a:r>
              <a:rPr lang="en-US" altLang="zh-CN" sz="2400" dirty="0"/>
              <a:t>+</a:t>
            </a:r>
            <a:r>
              <a:rPr lang="zh-CN" altLang="zh-CN" sz="2400" dirty="0"/>
              <a:t>回答时间</a:t>
            </a:r>
            <a:r>
              <a:rPr lang="en-US" altLang="zh-CN" sz="2400" dirty="0"/>
              <a:t>+</a:t>
            </a:r>
            <a:r>
              <a:rPr lang="zh-CN" altLang="zh-CN" sz="2400" dirty="0"/>
              <a:t>回答点赞</a:t>
            </a:r>
            <a:r>
              <a:rPr lang="en-US" altLang="zh-CN" sz="2400" dirty="0"/>
              <a:t>/</a:t>
            </a:r>
            <a:r>
              <a:rPr lang="zh-CN" altLang="zh-CN" sz="2400" dirty="0"/>
              <a:t>踩数</a:t>
            </a:r>
            <a:r>
              <a:rPr lang="en-US" altLang="zh-CN" sz="2400" dirty="0"/>
              <a:t>+</a:t>
            </a:r>
            <a:r>
              <a:rPr lang="zh-CN" altLang="zh-CN" sz="2400" dirty="0"/>
              <a:t>回答状态</a:t>
            </a:r>
            <a:r>
              <a:rPr lang="en-US" altLang="zh-CN" sz="2400" dirty="0"/>
              <a:t>}+{</a:t>
            </a:r>
            <a:r>
              <a:rPr lang="zh-CN" altLang="zh-CN" sz="2400" dirty="0"/>
              <a:t>回答评论用户</a:t>
            </a:r>
            <a:r>
              <a:rPr lang="en-US" altLang="zh-CN" sz="2400" dirty="0"/>
              <a:t>+</a:t>
            </a:r>
            <a:r>
              <a:rPr lang="zh-CN" altLang="zh-CN" sz="2400" dirty="0"/>
              <a:t>评论内容</a:t>
            </a:r>
            <a:r>
              <a:rPr lang="en-US" altLang="zh-CN" sz="2400" dirty="0"/>
              <a:t>+</a:t>
            </a:r>
            <a:r>
              <a:rPr lang="zh-CN" altLang="zh-CN" sz="2400" dirty="0"/>
              <a:t>评论时间</a:t>
            </a:r>
            <a:r>
              <a:rPr lang="en-US" altLang="zh-CN" sz="2400" dirty="0"/>
              <a:t>+</a:t>
            </a:r>
            <a:r>
              <a:rPr lang="zh-CN" altLang="zh-CN" sz="2400" dirty="0"/>
              <a:t>评论状态</a:t>
            </a:r>
            <a:r>
              <a:rPr lang="en-US" altLang="zh-CN" sz="2400" dirty="0"/>
              <a:t>}}</a:t>
            </a:r>
            <a:endParaRPr lang="zh-CN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/>
              <a:t>分区列表</a:t>
            </a:r>
            <a:r>
              <a:rPr lang="en-US" altLang="zh-CN" sz="2400" dirty="0"/>
              <a:t>={</a:t>
            </a:r>
            <a:r>
              <a:rPr lang="zh-CN" altLang="zh-CN" sz="2400" dirty="0"/>
              <a:t>分区编号</a:t>
            </a:r>
            <a:r>
              <a:rPr lang="en-US" altLang="zh-CN" sz="2400" dirty="0"/>
              <a:t>+</a:t>
            </a:r>
            <a:r>
              <a:rPr lang="zh-CN" altLang="zh-CN" sz="2400" dirty="0"/>
              <a:t>问题编号</a:t>
            </a:r>
            <a:r>
              <a:rPr lang="en-US" altLang="zh-CN" sz="2400" dirty="0"/>
              <a:t>}</a:t>
            </a:r>
            <a:endParaRPr lang="zh-CN" altLang="zh-CN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400" dirty="0"/>
              <a:t>用户信息</a:t>
            </a:r>
            <a:r>
              <a:rPr lang="en-US" altLang="zh-CN" sz="2400" dirty="0"/>
              <a:t>={</a:t>
            </a:r>
            <a:r>
              <a:rPr lang="zh-CN" altLang="zh-CN" sz="2400" dirty="0"/>
              <a:t>用户编号</a:t>
            </a:r>
            <a:r>
              <a:rPr lang="en-US" altLang="zh-CN" sz="2400" dirty="0"/>
              <a:t>+</a:t>
            </a:r>
            <a:r>
              <a:rPr lang="zh-CN" altLang="zh-CN" sz="2400" dirty="0"/>
              <a:t>姓名</a:t>
            </a:r>
            <a:r>
              <a:rPr lang="en-US" altLang="zh-CN" sz="2400" dirty="0"/>
              <a:t>+</a:t>
            </a:r>
            <a:r>
              <a:rPr lang="zh-CN" altLang="zh-CN" sz="2400" dirty="0"/>
              <a:t>密码</a:t>
            </a:r>
            <a:r>
              <a:rPr lang="en-US" altLang="zh-CN" sz="2400" dirty="0"/>
              <a:t>+</a:t>
            </a:r>
            <a:r>
              <a:rPr lang="zh-CN" altLang="zh-CN" sz="2400" dirty="0"/>
              <a:t>邮箱</a:t>
            </a:r>
            <a:r>
              <a:rPr lang="en-US" altLang="zh-CN" sz="2400" dirty="0"/>
              <a:t>+</a:t>
            </a:r>
            <a:r>
              <a:rPr lang="zh-CN" altLang="zh-CN" sz="2400" dirty="0"/>
              <a:t>微信</a:t>
            </a:r>
            <a:r>
              <a:rPr lang="en-US" altLang="zh-CN" sz="2400" dirty="0"/>
              <a:t>+</a:t>
            </a:r>
            <a:r>
              <a:rPr lang="zh-CN" altLang="zh-CN" sz="2400" dirty="0"/>
              <a:t>昵称</a:t>
            </a:r>
            <a:r>
              <a:rPr lang="en-US" altLang="zh-CN" sz="2400" dirty="0"/>
              <a:t>+</a:t>
            </a:r>
            <a:r>
              <a:rPr lang="zh-CN" altLang="zh-CN" sz="2400" dirty="0"/>
              <a:t>头像</a:t>
            </a:r>
            <a:r>
              <a:rPr lang="en-US" altLang="zh-CN" sz="2400" dirty="0"/>
              <a:t>+</a:t>
            </a:r>
            <a:r>
              <a:rPr lang="zh-CN" altLang="zh-CN" sz="2400" dirty="0"/>
              <a:t>权限</a:t>
            </a:r>
            <a:r>
              <a:rPr lang="en-US" altLang="zh-CN" sz="2400" dirty="0"/>
              <a:t>+{</a:t>
            </a:r>
            <a:r>
              <a:rPr lang="zh-CN" altLang="zh-CN" sz="2400" dirty="0"/>
              <a:t>收藏问题</a:t>
            </a:r>
            <a:r>
              <a:rPr lang="en-US" altLang="zh-CN" sz="2400" dirty="0"/>
              <a:t>}+{</a:t>
            </a:r>
            <a:r>
              <a:rPr lang="zh-CN" altLang="zh-CN" sz="2400" dirty="0"/>
              <a:t>关注问题</a:t>
            </a:r>
            <a:r>
              <a:rPr lang="en-US" altLang="zh-CN" sz="2400" dirty="0"/>
              <a:t>}}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400" b="1" dirty="0"/>
              <a:t>数据项：</a:t>
            </a:r>
            <a:r>
              <a:rPr kumimoji="1" lang="en-US" altLang="zh-CN" sz="2400" dirty="0"/>
              <a:t>……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892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9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开发计划</a:t>
            </a:r>
          </a:p>
        </p:txBody>
      </p:sp>
      <p:sp>
        <p:nvSpPr>
          <p:cNvPr id="20" name="文本框 59"/>
          <p:cNvSpPr txBox="1"/>
          <p:nvPr/>
        </p:nvSpPr>
        <p:spPr>
          <a:xfrm>
            <a:off x="3363005" y="2773364"/>
            <a:ext cx="209826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Four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等腰三角形 20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4" name="等腰三角形 23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5" name="等腰三角形 24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6" name="椭圆 25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8" name="椭圆 27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C20F"/>
              </a:solidFill>
              <a:effectLst/>
              <a:uLnTx/>
              <a:uFillTx/>
              <a:latin typeface="Calibri"/>
              <a:ea typeface="幼圆"/>
              <a:cs typeface="+mn-cs"/>
            </a:endParaRPr>
          </a:p>
        </p:txBody>
      </p:sp>
      <p:cxnSp>
        <p:nvCxnSpPr>
          <p:cNvPr id="31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358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开发计划</a:t>
            </a:r>
          </a:p>
        </p:txBody>
      </p:sp>
      <p:sp>
        <p:nvSpPr>
          <p:cNvPr id="30" name="任意多边形 29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技术选型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E8E2DB0A-8BE4-614E-8585-B4F380C94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2569805"/>
            <a:ext cx="1905000" cy="1905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70CD7F5E-6B7A-E447-A43C-6899C8180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65" y="2569805"/>
            <a:ext cx="1905000" cy="1905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658539D5-AC05-EA45-8232-38D8FE474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700" y="2690455"/>
            <a:ext cx="1905000" cy="1663700"/>
          </a:xfrm>
          <a:prstGeom prst="rect">
            <a:avLst/>
          </a:prstGeom>
        </p:spPr>
      </p:pic>
      <p:sp>
        <p:nvSpPr>
          <p:cNvPr id="39" name="Text Box 53">
            <a:extLst>
              <a:ext uri="{FF2B5EF4-FFF2-40B4-BE49-F238E27FC236}">
                <a16:creationId xmlns:a16="http://schemas.microsoft.com/office/drawing/2014/main" id="{FD70EAA9-09D6-1548-B7D0-F8057298B74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54902" y="4663123"/>
            <a:ext cx="1965036" cy="52565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en" altLang="zh-CN" sz="2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Box 53">
            <a:extLst>
              <a:ext uri="{FF2B5EF4-FFF2-40B4-BE49-F238E27FC236}">
                <a16:creationId xmlns:a16="http://schemas.microsoft.com/office/drawing/2014/main" id="{1F31CA14-7C24-324F-8DC6-57BA2860D94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443664" y="4665755"/>
            <a:ext cx="1965036" cy="52565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en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Box 53">
            <a:extLst>
              <a:ext uri="{FF2B5EF4-FFF2-40B4-BE49-F238E27FC236}">
                <a16:creationId xmlns:a16="http://schemas.microsoft.com/office/drawing/2014/main" id="{ACE41938-28D1-9946-8D3A-BE25DF67B28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212147" y="4639946"/>
            <a:ext cx="1965036" cy="52565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en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FE370A-C7B7-4A48-B74D-D2872E60E6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359" b="1435"/>
          <a:stretch/>
        </p:blipFill>
        <p:spPr>
          <a:xfrm>
            <a:off x="6325398" y="2583477"/>
            <a:ext cx="2191657" cy="1877655"/>
          </a:xfrm>
          <a:prstGeom prst="rect">
            <a:avLst/>
          </a:prstGeom>
        </p:spPr>
      </p:pic>
      <p:sp>
        <p:nvSpPr>
          <p:cNvPr id="14" name="Text Box 53">
            <a:extLst>
              <a:ext uri="{FF2B5EF4-FFF2-40B4-BE49-F238E27FC236}">
                <a16:creationId xmlns:a16="http://schemas.microsoft.com/office/drawing/2014/main" id="{D520942D-945A-3B4C-842D-593C89426D2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38708" y="4639945"/>
            <a:ext cx="1965036" cy="52565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en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852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开发计划</a:t>
            </a:r>
          </a:p>
        </p:txBody>
      </p:sp>
      <p:sp>
        <p:nvSpPr>
          <p:cNvPr id="30" name="任意多边形 29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人员分工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403F56-F314-BE40-84D5-A24459AF8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76" y="1249379"/>
            <a:ext cx="70612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2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开发计划</a:t>
            </a:r>
          </a:p>
        </p:txBody>
      </p:sp>
      <p:sp>
        <p:nvSpPr>
          <p:cNvPr id="30" name="任意多边形 29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开发计划甘特图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3C10C5-C882-AD4C-B932-F1EA2124C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379"/>
            <a:ext cx="12115101" cy="510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7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开发计划</a:t>
            </a:r>
          </a:p>
        </p:txBody>
      </p:sp>
      <p:sp>
        <p:nvSpPr>
          <p:cNvPr id="30" name="任意多边形 29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Demo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ACD044-6A34-E64E-A0DA-C53F2EF895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076" b="38545"/>
          <a:stretch/>
        </p:blipFill>
        <p:spPr>
          <a:xfrm>
            <a:off x="7353334" y="1249379"/>
            <a:ext cx="3619465" cy="47213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B1AAF9-9758-A84F-8CCD-18B8AAA69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1438333"/>
            <a:ext cx="5290759" cy="3630679"/>
          </a:xfrm>
          <a:prstGeom prst="rect">
            <a:avLst/>
          </a:prstGeom>
        </p:spPr>
      </p:pic>
      <p:sp>
        <p:nvSpPr>
          <p:cNvPr id="13" name="Text Box 53">
            <a:extLst>
              <a:ext uri="{FF2B5EF4-FFF2-40B4-BE49-F238E27FC236}">
                <a16:creationId xmlns:a16="http://schemas.microsoft.com/office/drawing/2014/main" id="{F7E53B43-16F5-CA49-A2B3-C4F41BF71C5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0" y="5310760"/>
            <a:ext cx="7116924" cy="525657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marL="342900" indent="-3429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1pPr>
            <a:lvl2pPr marL="742950" indent="-28575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2pPr>
            <a:lvl3pPr marL="11430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3pPr>
            <a:lvl4pPr marL="16002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4pPr>
            <a:lvl5pPr marL="2057400" indent="-228600" eaLnBrk="0" hangingPunct="0"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bg1"/>
                </a:solidFill>
                <a:latin typeface="Verdana" panose="020B0604030504040204" pitchFamily="34" charset="0"/>
                <a:ea typeface="Gulim" panose="020B0600000101010101" pitchFamily="34" charset="-127"/>
              </a:defRPr>
            </a:lvl9pPr>
          </a:lstStyle>
          <a:p>
            <a:pPr marL="0" indent="0" algn="ctr" eaLnBrk="1" hangingPunct="1">
              <a:lnSpc>
                <a:spcPct val="130000"/>
              </a:lnSpc>
              <a:spcBef>
                <a:spcPct val="50000"/>
              </a:spcBef>
              <a:defRPr/>
            </a:pPr>
            <a:r>
              <a:rPr lang="en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" altLang="zh-CN" sz="2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" altLang="zh-CN" sz="2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/1271989008/</a:t>
            </a:r>
            <a:r>
              <a:rPr lang="en" altLang="zh-CN" sz="24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PKU_Knows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8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8792" y="1468322"/>
            <a:ext cx="12192000" cy="38862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8"/>
          <p:cNvSpPr txBox="1">
            <a:spLocks noChangeArrowheads="1"/>
          </p:cNvSpPr>
          <p:nvPr/>
        </p:nvSpPr>
        <p:spPr bwMode="auto">
          <a:xfrm>
            <a:off x="1056119" y="2313751"/>
            <a:ext cx="104104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请您批评指正，谢谢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217376" y="4095781"/>
            <a:ext cx="3668713" cy="496887"/>
            <a:chOff x="4111872" y="3952989"/>
            <a:chExt cx="3668713" cy="496887"/>
          </a:xfrm>
        </p:grpSpPr>
        <p:sp>
          <p:nvSpPr>
            <p:cNvPr id="13" name="文本框 10"/>
            <p:cNvSpPr txBox="1">
              <a:spLocks noChangeArrowheads="1"/>
            </p:cNvSpPr>
            <p:nvPr/>
          </p:nvSpPr>
          <p:spPr bwMode="auto">
            <a:xfrm>
              <a:off x="4122985" y="4036393"/>
              <a:ext cx="3657600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001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BY</a:t>
              </a: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001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 </a:t>
              </a: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8B0012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PKU_KNOWS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B0012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" name="圆角矩形 11"/>
            <p:cNvSpPr>
              <a:spLocks noChangeArrowheads="1"/>
            </p:cNvSpPr>
            <p:nvPr/>
          </p:nvSpPr>
          <p:spPr bwMode="auto">
            <a:xfrm>
              <a:off x="4111872" y="3952989"/>
              <a:ext cx="3657600" cy="496887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126B9-07AC-4BAF-B3D7-FAC1D3999DA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0F0F0">
                    <a:lumMod val="25000"/>
                  </a:srgb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0F0F0">
                  <a:lumMod val="25000"/>
                </a:srgb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7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2506664" y="2681289"/>
            <a:ext cx="1895475" cy="1635125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44000" anchor="ctr"/>
          <a:lstStyle/>
          <a:p>
            <a:pPr algn="ctr">
              <a:defRPr/>
            </a:pPr>
            <a:r>
              <a:rPr lang="zh-CN" altLang="en-US" sz="36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</a:p>
        </p:txBody>
      </p:sp>
      <p:sp>
        <p:nvSpPr>
          <p:cNvPr id="22" name="等腰三角形 21"/>
          <p:cNvSpPr/>
          <p:nvPr/>
        </p:nvSpPr>
        <p:spPr>
          <a:xfrm>
            <a:off x="2287589" y="2422525"/>
            <a:ext cx="2333625" cy="2012950"/>
          </a:xfrm>
          <a:prstGeom prst="triangle">
            <a:avLst/>
          </a:prstGeom>
          <a:noFill/>
          <a:ln>
            <a:solidFill>
              <a:schemeClr val="accent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3" name="直接连接符 22"/>
          <p:cNvCxnSpPr>
            <a:endCxn id="22" idx="0"/>
          </p:cNvCxnSpPr>
          <p:nvPr/>
        </p:nvCxnSpPr>
        <p:spPr>
          <a:xfrm>
            <a:off x="3454400" y="1"/>
            <a:ext cx="0" cy="2422525"/>
          </a:xfrm>
          <a:prstGeom prst="line">
            <a:avLst/>
          </a:prstGeom>
          <a:ln>
            <a:solidFill>
              <a:schemeClr val="accent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3454400" y="4448175"/>
            <a:ext cx="0" cy="2413000"/>
          </a:xfrm>
          <a:prstGeom prst="line">
            <a:avLst/>
          </a:prstGeom>
          <a:ln>
            <a:solidFill>
              <a:schemeClr val="tx2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11"/>
          <p:cNvSpPr txBox="1">
            <a:spLocks noChangeArrowheads="1"/>
          </p:cNvSpPr>
          <p:nvPr/>
        </p:nvSpPr>
        <p:spPr bwMode="auto">
          <a:xfrm>
            <a:off x="5897564" y="178911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5521326" y="1601789"/>
            <a:ext cx="498475" cy="649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3"/>
          <p:cNvSpPr txBox="1">
            <a:spLocks noChangeArrowheads="1"/>
          </p:cNvSpPr>
          <p:nvPr/>
        </p:nvSpPr>
        <p:spPr bwMode="auto">
          <a:xfrm>
            <a:off x="5322888" y="1312864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1</a:t>
            </a:r>
            <a:endParaRPr lang="zh-CN" altLang="en-US" sz="4000" dirty="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28" name="文本框 15"/>
          <p:cNvSpPr txBox="1">
            <a:spLocks noChangeArrowheads="1"/>
          </p:cNvSpPr>
          <p:nvPr/>
        </p:nvSpPr>
        <p:spPr bwMode="auto">
          <a:xfrm>
            <a:off x="5897564" y="288766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需求捕获</a:t>
            </a: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5521326" y="269875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7"/>
          <p:cNvSpPr txBox="1">
            <a:spLocks noChangeArrowheads="1"/>
          </p:cNvSpPr>
          <p:nvPr/>
        </p:nvSpPr>
        <p:spPr bwMode="auto">
          <a:xfrm>
            <a:off x="5322888" y="24098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2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1" name="文本框 19"/>
          <p:cNvSpPr txBox="1">
            <a:spLocks noChangeArrowheads="1"/>
          </p:cNvSpPr>
          <p:nvPr/>
        </p:nvSpPr>
        <p:spPr bwMode="auto">
          <a:xfrm>
            <a:off x="5897564" y="398621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结构化分析</a:t>
            </a: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5521326" y="3797301"/>
            <a:ext cx="498475" cy="65087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21"/>
          <p:cNvSpPr txBox="1">
            <a:spLocks noChangeArrowheads="1"/>
          </p:cNvSpPr>
          <p:nvPr/>
        </p:nvSpPr>
        <p:spPr bwMode="auto">
          <a:xfrm>
            <a:off x="5322888" y="350837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3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34" name="文本框 23"/>
          <p:cNvSpPr txBox="1">
            <a:spLocks noChangeArrowheads="1"/>
          </p:cNvSpPr>
          <p:nvPr/>
        </p:nvSpPr>
        <p:spPr bwMode="auto">
          <a:xfrm>
            <a:off x="5897564" y="5084762"/>
            <a:ext cx="42449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开发计划</a:t>
            </a:r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5521326" y="4895850"/>
            <a:ext cx="498475" cy="6492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25"/>
          <p:cNvSpPr txBox="1">
            <a:spLocks noChangeArrowheads="1"/>
          </p:cNvSpPr>
          <p:nvPr/>
        </p:nvSpPr>
        <p:spPr bwMode="auto">
          <a:xfrm>
            <a:off x="5322888" y="4606926"/>
            <a:ext cx="3857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>
                <a:solidFill>
                  <a:schemeClr val="accent1">
                    <a:lumMod val="75000"/>
                  </a:schemeClr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4</a:t>
            </a:r>
            <a:endParaRPr lang="zh-CN" altLang="en-US" sz="4000">
              <a:solidFill>
                <a:schemeClr val="accent1">
                  <a:lumMod val="75000"/>
                </a:schemeClr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0346599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61546" y="1468322"/>
            <a:ext cx="12253546" cy="38862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1541464" y="2547939"/>
            <a:ext cx="1641475" cy="1570037"/>
          </a:xfrm>
          <a:prstGeom prst="rect">
            <a:avLst/>
          </a:prstGeom>
        </p:spPr>
        <p:txBody>
          <a:bodyPr wrap="none" lIns="0" tIns="0" rIns="0" bIns="0" anchor="ctr"/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>
              <a:spcBef>
                <a:spcPct val="20000"/>
              </a:spcBef>
              <a:defRPr/>
            </a:pPr>
            <a:r>
              <a:rPr lang="en-US" sz="115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4" name="文本框 58"/>
          <p:cNvSpPr txBox="1"/>
          <p:nvPr/>
        </p:nvSpPr>
        <p:spPr>
          <a:xfrm>
            <a:off x="3363007" y="3346450"/>
            <a:ext cx="3173890" cy="584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5" name="文本框 59"/>
          <p:cNvSpPr txBox="1"/>
          <p:nvPr/>
        </p:nvSpPr>
        <p:spPr>
          <a:xfrm>
            <a:off x="3363005" y="2773364"/>
            <a:ext cx="200048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6000" b="1" i="1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defRPr>
            </a:lvl1pPr>
          </a:lstStyle>
          <a:p>
            <a:pPr>
              <a:defRPr/>
            </a:pPr>
            <a:r>
              <a:rPr lang="en-US" altLang="zh-CN" sz="3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 One</a:t>
            </a:r>
            <a:endParaRPr lang="zh-CN" altLang="en-US" sz="3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" name="等腰三角形 5"/>
          <p:cNvSpPr/>
          <p:nvPr/>
        </p:nvSpPr>
        <p:spPr>
          <a:xfrm rot="9233090">
            <a:off x="8731250" y="2454275"/>
            <a:ext cx="266700" cy="23018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7" name="等腰三角形 6"/>
          <p:cNvSpPr/>
          <p:nvPr/>
        </p:nvSpPr>
        <p:spPr>
          <a:xfrm rot="15569576">
            <a:off x="8378826" y="3128963"/>
            <a:ext cx="396875" cy="34290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8" name="等腰三角形 7"/>
          <p:cNvSpPr/>
          <p:nvPr/>
        </p:nvSpPr>
        <p:spPr>
          <a:xfrm rot="21371394">
            <a:off x="8247063" y="1804989"/>
            <a:ext cx="266700" cy="230187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9" name="等腰三角形 8"/>
          <p:cNvSpPr/>
          <p:nvPr/>
        </p:nvSpPr>
        <p:spPr>
          <a:xfrm rot="12912161">
            <a:off x="9288463" y="3487739"/>
            <a:ext cx="944562" cy="815975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0" name="等腰三角形 9"/>
          <p:cNvSpPr/>
          <p:nvPr/>
        </p:nvSpPr>
        <p:spPr>
          <a:xfrm rot="12912161">
            <a:off x="9156700" y="3427413"/>
            <a:ext cx="1176338" cy="1014412"/>
          </a:xfrm>
          <a:prstGeom prst="triangl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1" name="椭圆 10"/>
          <p:cNvSpPr/>
          <p:nvPr/>
        </p:nvSpPr>
        <p:spPr>
          <a:xfrm rot="9110320">
            <a:off x="10477500" y="37925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2" name="椭圆 11"/>
          <p:cNvSpPr/>
          <p:nvPr/>
        </p:nvSpPr>
        <p:spPr>
          <a:xfrm rot="9110320">
            <a:off x="9388475" y="4295775"/>
            <a:ext cx="115888" cy="11588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3" name="椭圆 12"/>
          <p:cNvSpPr/>
          <p:nvPr/>
        </p:nvSpPr>
        <p:spPr>
          <a:xfrm rot="9110320">
            <a:off x="9505950" y="3132139"/>
            <a:ext cx="114300" cy="115887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FFFF"/>
              </a:solidFill>
              <a:latin typeface="Calibri"/>
              <a:ea typeface="幼圆"/>
            </a:endParaRPr>
          </a:p>
        </p:txBody>
      </p:sp>
      <p:sp>
        <p:nvSpPr>
          <p:cNvPr id="14" name="等腰三角形 13"/>
          <p:cNvSpPr/>
          <p:nvPr/>
        </p:nvSpPr>
        <p:spPr>
          <a:xfrm rot="18210217">
            <a:off x="7838282" y="2162970"/>
            <a:ext cx="127000" cy="109537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sp>
        <p:nvSpPr>
          <p:cNvPr id="15" name="等腰三角形 14"/>
          <p:cNvSpPr/>
          <p:nvPr/>
        </p:nvSpPr>
        <p:spPr>
          <a:xfrm rot="8748521">
            <a:off x="8196264" y="2314575"/>
            <a:ext cx="128587" cy="109538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srgbClr val="FFC20F"/>
              </a:solidFill>
              <a:latin typeface="Calibri"/>
              <a:ea typeface="幼圆"/>
            </a:endParaRPr>
          </a:p>
        </p:txBody>
      </p:sp>
      <p:cxnSp>
        <p:nvCxnSpPr>
          <p:cNvPr id="16" name="Straight Connector 13"/>
          <p:cNvCxnSpPr>
            <a:cxnSpLocks noChangeShapeType="1"/>
          </p:cNvCxnSpPr>
          <p:nvPr/>
        </p:nvCxnSpPr>
        <p:spPr bwMode="auto">
          <a:xfrm flipH="1">
            <a:off x="1524000" y="4110038"/>
            <a:ext cx="6732588" cy="0"/>
          </a:xfrm>
          <a:prstGeom prst="line">
            <a:avLst/>
          </a:prstGeom>
          <a:noFill/>
          <a:ln w="19050" cap="sq" algn="ctr">
            <a:solidFill>
              <a:schemeClr val="accent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091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6397016" y="6157100"/>
            <a:ext cx="4497610" cy="458362"/>
          </a:xfrm>
          <a:custGeom>
            <a:avLst/>
            <a:gdLst>
              <a:gd name="connsiteX0" fmla="*/ 1105850 w 7559675"/>
              <a:gd name="connsiteY0" fmla="*/ 0 h 2476500"/>
              <a:gd name="connsiteX1" fmla="*/ 1309948 w 7559675"/>
              <a:gd name="connsiteY1" fmla="*/ 241300 h 2476500"/>
              <a:gd name="connsiteX2" fmla="*/ 7559675 w 7559675"/>
              <a:gd name="connsiteY2" fmla="*/ 241300 h 2476500"/>
              <a:gd name="connsiteX3" fmla="*/ 7559675 w 7559675"/>
              <a:gd name="connsiteY3" fmla="*/ 2476500 h 2476500"/>
              <a:gd name="connsiteX4" fmla="*/ 0 w 7559675"/>
              <a:gd name="connsiteY4" fmla="*/ 2476500 h 2476500"/>
              <a:gd name="connsiteX5" fmla="*/ 0 w 7559675"/>
              <a:gd name="connsiteY5" fmla="*/ 241300 h 2476500"/>
              <a:gd name="connsiteX6" fmla="*/ 901752 w 7559675"/>
              <a:gd name="connsiteY6" fmla="*/ 2413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59675" h="2476500">
                <a:moveTo>
                  <a:pt x="1105850" y="0"/>
                </a:moveTo>
                <a:lnTo>
                  <a:pt x="1309948" y="241300"/>
                </a:lnTo>
                <a:lnTo>
                  <a:pt x="7559675" y="241300"/>
                </a:lnTo>
                <a:lnTo>
                  <a:pt x="7559675" y="2476500"/>
                </a:lnTo>
                <a:lnTo>
                  <a:pt x="0" y="2476500"/>
                </a:lnTo>
                <a:lnTo>
                  <a:pt x="0" y="241300"/>
                </a:lnTo>
                <a:lnTo>
                  <a:pt x="901752" y="241300"/>
                </a:lnTo>
                <a:close/>
              </a:path>
            </a:pathLst>
          </a:custGeom>
          <a:ln>
            <a:solidFill>
              <a:srgbClr val="DBDB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288000" anchor="ctr"/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600" dirty="0">
                <a:solidFill>
                  <a:schemeClr val="accent6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BBS</a:t>
            </a:r>
            <a:r>
              <a:rPr lang="zh-CN" altLang="en-US" sz="1600" dirty="0">
                <a:solidFill>
                  <a:schemeClr val="accent6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主要是讨论内容，目前提问主要还是去树洞</a:t>
            </a:r>
            <a:endParaRPr lang="en-US" altLang="zh-CN" sz="1600" dirty="0">
              <a:solidFill>
                <a:schemeClr val="accent6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endParaRPr lang="zh-CN" altLang="en-US" sz="1600" dirty="0">
              <a:solidFill>
                <a:schemeClr val="accent6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7197041" y="1663838"/>
            <a:ext cx="1636712" cy="1636712"/>
          </a:xfrm>
          <a:custGeom>
            <a:avLst/>
            <a:gdLst>
              <a:gd name="connsiteX0" fmla="*/ 798308 w 1596616"/>
              <a:gd name="connsiteY0" fmla="*/ 159481 h 1596616"/>
              <a:gd name="connsiteX1" fmla="*/ 159481 w 1596616"/>
              <a:gd name="connsiteY1" fmla="*/ 798308 h 1596616"/>
              <a:gd name="connsiteX2" fmla="*/ 798308 w 1596616"/>
              <a:gd name="connsiteY2" fmla="*/ 1437135 h 1596616"/>
              <a:gd name="connsiteX3" fmla="*/ 1437135 w 1596616"/>
              <a:gd name="connsiteY3" fmla="*/ 798308 h 1596616"/>
              <a:gd name="connsiteX4" fmla="*/ 798308 w 1596616"/>
              <a:gd name="connsiteY4" fmla="*/ 159481 h 1596616"/>
              <a:gd name="connsiteX5" fmla="*/ 798308 w 1596616"/>
              <a:gd name="connsiteY5" fmla="*/ 0 h 1596616"/>
              <a:gd name="connsiteX6" fmla="*/ 1596616 w 1596616"/>
              <a:gd name="connsiteY6" fmla="*/ 798308 h 1596616"/>
              <a:gd name="connsiteX7" fmla="*/ 798308 w 1596616"/>
              <a:gd name="connsiteY7" fmla="*/ 1596616 h 1596616"/>
              <a:gd name="connsiteX8" fmla="*/ 0 w 1596616"/>
              <a:gd name="connsiteY8" fmla="*/ 798308 h 1596616"/>
              <a:gd name="connsiteX9" fmla="*/ 798308 w 1596616"/>
              <a:gd name="connsiteY9" fmla="*/ 0 h 1596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96616" h="1596616">
                <a:moveTo>
                  <a:pt x="798308" y="159481"/>
                </a:moveTo>
                <a:cubicBezTo>
                  <a:pt x="445494" y="159481"/>
                  <a:pt x="159481" y="445494"/>
                  <a:pt x="159481" y="798308"/>
                </a:cubicBezTo>
                <a:cubicBezTo>
                  <a:pt x="159481" y="1151122"/>
                  <a:pt x="445494" y="1437135"/>
                  <a:pt x="798308" y="1437135"/>
                </a:cubicBezTo>
                <a:cubicBezTo>
                  <a:pt x="1151122" y="1437135"/>
                  <a:pt x="1437135" y="1151122"/>
                  <a:pt x="1437135" y="798308"/>
                </a:cubicBezTo>
                <a:cubicBezTo>
                  <a:pt x="1437135" y="445494"/>
                  <a:pt x="1151122" y="159481"/>
                  <a:pt x="798308" y="159481"/>
                </a:cubicBezTo>
                <a:close/>
                <a:moveTo>
                  <a:pt x="798308" y="0"/>
                </a:moveTo>
                <a:cubicBezTo>
                  <a:pt x="1239201" y="0"/>
                  <a:pt x="1596616" y="357415"/>
                  <a:pt x="1596616" y="798308"/>
                </a:cubicBezTo>
                <a:cubicBezTo>
                  <a:pt x="1596616" y="1239201"/>
                  <a:pt x="1239201" y="1596616"/>
                  <a:pt x="798308" y="1596616"/>
                </a:cubicBezTo>
                <a:cubicBezTo>
                  <a:pt x="357415" y="1596616"/>
                  <a:pt x="0" y="1239201"/>
                  <a:pt x="0" y="798308"/>
                </a:cubicBezTo>
                <a:cubicBezTo>
                  <a:pt x="0" y="357415"/>
                  <a:pt x="357415" y="0"/>
                  <a:pt x="7983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0" bIns="0" anchor="ctr"/>
          <a:lstStyle/>
          <a:p>
            <a:pPr algn="ctr">
              <a:defRPr/>
            </a:pPr>
            <a:endParaRPr lang="zh-CN" altLang="en-US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7"/>
          <p:cNvSpPr txBox="1">
            <a:spLocks noChangeArrowheads="1"/>
          </p:cNvSpPr>
          <p:nvPr/>
        </p:nvSpPr>
        <p:spPr bwMode="auto">
          <a:xfrm>
            <a:off x="1341487" y="2163427"/>
            <a:ext cx="52886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遇到问题的时候去哪里找答案？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8775588" y="1663838"/>
            <a:ext cx="1636713" cy="16367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 sz="4000" dirty="0">
              <a:solidFill>
                <a:srgbClr val="FFFF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92232" y="230818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项目动机</a:t>
            </a:r>
          </a:p>
        </p:txBody>
      </p:sp>
      <p:sp>
        <p:nvSpPr>
          <p:cNvPr id="9" name="任意多边形 8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北大知道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PKUKnows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574" y="2045117"/>
            <a:ext cx="933580" cy="8954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04" y1="58182" x2="56604" y2="58182"/>
                        <a14:foregroundMark x1="56604" y1="40000" x2="75472" y2="54545"/>
                        <a14:foregroundMark x1="15094" y1="16364" x2="73585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720" y="2045117"/>
            <a:ext cx="848448" cy="8804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14" y="3318928"/>
            <a:ext cx="1001217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614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2"/>
          <p:cNvSpPr>
            <a:spLocks noEditPoints="1"/>
          </p:cNvSpPr>
          <p:nvPr/>
        </p:nvSpPr>
        <p:spPr bwMode="auto">
          <a:xfrm>
            <a:off x="2967689" y="2326148"/>
            <a:ext cx="374067" cy="376089"/>
          </a:xfrm>
          <a:custGeom>
            <a:avLst/>
            <a:gdLst>
              <a:gd name="T0" fmla="*/ 58 w 58"/>
              <a:gd name="T1" fmla="*/ 33 h 58"/>
              <a:gd name="T2" fmla="*/ 57 w 58"/>
              <a:gd name="T3" fmla="*/ 34 h 58"/>
              <a:gd name="T4" fmla="*/ 50 w 58"/>
              <a:gd name="T5" fmla="*/ 35 h 58"/>
              <a:gd name="T6" fmla="*/ 49 w 58"/>
              <a:gd name="T7" fmla="*/ 39 h 58"/>
              <a:gd name="T8" fmla="*/ 53 w 58"/>
              <a:gd name="T9" fmla="*/ 44 h 58"/>
              <a:gd name="T10" fmla="*/ 53 w 58"/>
              <a:gd name="T11" fmla="*/ 45 h 58"/>
              <a:gd name="T12" fmla="*/ 53 w 58"/>
              <a:gd name="T13" fmla="*/ 46 h 58"/>
              <a:gd name="T14" fmla="*/ 45 w 58"/>
              <a:gd name="T15" fmla="*/ 53 h 58"/>
              <a:gd name="T16" fmla="*/ 44 w 58"/>
              <a:gd name="T17" fmla="*/ 52 h 58"/>
              <a:gd name="T18" fmla="*/ 39 w 58"/>
              <a:gd name="T19" fmla="*/ 48 h 58"/>
              <a:gd name="T20" fmla="*/ 36 w 58"/>
              <a:gd name="T21" fmla="*/ 50 h 58"/>
              <a:gd name="T22" fmla="*/ 34 w 58"/>
              <a:gd name="T23" fmla="*/ 57 h 58"/>
              <a:gd name="T24" fmla="*/ 33 w 58"/>
              <a:gd name="T25" fmla="*/ 58 h 58"/>
              <a:gd name="T26" fmla="*/ 25 w 58"/>
              <a:gd name="T27" fmla="*/ 58 h 58"/>
              <a:gd name="T28" fmla="*/ 23 w 58"/>
              <a:gd name="T29" fmla="*/ 57 h 58"/>
              <a:gd name="T30" fmla="*/ 22 w 58"/>
              <a:gd name="T31" fmla="*/ 50 h 58"/>
              <a:gd name="T32" fmla="*/ 19 w 58"/>
              <a:gd name="T33" fmla="*/ 48 h 58"/>
              <a:gd name="T34" fmla="*/ 14 w 58"/>
              <a:gd name="T35" fmla="*/ 52 h 58"/>
              <a:gd name="T36" fmla="*/ 13 w 58"/>
              <a:gd name="T37" fmla="*/ 53 h 58"/>
              <a:gd name="T38" fmla="*/ 12 w 58"/>
              <a:gd name="T39" fmla="*/ 52 h 58"/>
              <a:gd name="T40" fmla="*/ 5 w 58"/>
              <a:gd name="T41" fmla="*/ 46 h 58"/>
              <a:gd name="T42" fmla="*/ 5 w 58"/>
              <a:gd name="T43" fmla="*/ 45 h 58"/>
              <a:gd name="T44" fmla="*/ 5 w 58"/>
              <a:gd name="T45" fmla="*/ 44 h 58"/>
              <a:gd name="T46" fmla="*/ 9 w 58"/>
              <a:gd name="T47" fmla="*/ 39 h 58"/>
              <a:gd name="T48" fmla="*/ 8 w 58"/>
              <a:gd name="T49" fmla="*/ 35 h 58"/>
              <a:gd name="T50" fmla="*/ 1 w 58"/>
              <a:gd name="T51" fmla="*/ 34 h 58"/>
              <a:gd name="T52" fmla="*/ 0 w 58"/>
              <a:gd name="T53" fmla="*/ 33 h 58"/>
              <a:gd name="T54" fmla="*/ 0 w 58"/>
              <a:gd name="T55" fmla="*/ 24 h 58"/>
              <a:gd name="T56" fmla="*/ 1 w 58"/>
              <a:gd name="T57" fmla="*/ 23 h 58"/>
              <a:gd name="T58" fmla="*/ 8 w 58"/>
              <a:gd name="T59" fmla="*/ 22 h 58"/>
              <a:gd name="T60" fmla="*/ 9 w 58"/>
              <a:gd name="T61" fmla="*/ 18 h 58"/>
              <a:gd name="T62" fmla="*/ 5 w 58"/>
              <a:gd name="T63" fmla="*/ 13 h 58"/>
              <a:gd name="T64" fmla="*/ 5 w 58"/>
              <a:gd name="T65" fmla="*/ 12 h 58"/>
              <a:gd name="T66" fmla="*/ 5 w 58"/>
              <a:gd name="T67" fmla="*/ 11 h 58"/>
              <a:gd name="T68" fmla="*/ 13 w 58"/>
              <a:gd name="T69" fmla="*/ 5 h 58"/>
              <a:gd name="T70" fmla="*/ 14 w 58"/>
              <a:gd name="T71" fmla="*/ 5 h 58"/>
              <a:gd name="T72" fmla="*/ 19 w 58"/>
              <a:gd name="T73" fmla="*/ 9 h 58"/>
              <a:gd name="T74" fmla="*/ 22 w 58"/>
              <a:gd name="T75" fmla="*/ 8 h 58"/>
              <a:gd name="T76" fmla="*/ 23 w 58"/>
              <a:gd name="T77" fmla="*/ 1 h 58"/>
              <a:gd name="T78" fmla="*/ 25 w 58"/>
              <a:gd name="T79" fmla="*/ 0 h 58"/>
              <a:gd name="T80" fmla="*/ 33 w 58"/>
              <a:gd name="T81" fmla="*/ 0 h 58"/>
              <a:gd name="T82" fmla="*/ 34 w 58"/>
              <a:gd name="T83" fmla="*/ 1 h 58"/>
              <a:gd name="T84" fmla="*/ 36 w 58"/>
              <a:gd name="T85" fmla="*/ 8 h 58"/>
              <a:gd name="T86" fmla="*/ 39 w 58"/>
              <a:gd name="T87" fmla="*/ 9 h 58"/>
              <a:gd name="T88" fmla="*/ 44 w 58"/>
              <a:gd name="T89" fmla="*/ 5 h 58"/>
              <a:gd name="T90" fmla="*/ 45 w 58"/>
              <a:gd name="T91" fmla="*/ 5 h 58"/>
              <a:gd name="T92" fmla="*/ 46 w 58"/>
              <a:gd name="T93" fmla="*/ 5 h 58"/>
              <a:gd name="T94" fmla="*/ 52 w 58"/>
              <a:gd name="T95" fmla="*/ 12 h 58"/>
              <a:gd name="T96" fmla="*/ 53 w 58"/>
              <a:gd name="T97" fmla="*/ 12 h 58"/>
              <a:gd name="T98" fmla="*/ 52 w 58"/>
              <a:gd name="T99" fmla="*/ 13 h 58"/>
              <a:gd name="T100" fmla="*/ 48 w 58"/>
              <a:gd name="T101" fmla="*/ 18 h 58"/>
              <a:gd name="T102" fmla="*/ 50 w 58"/>
              <a:gd name="T103" fmla="*/ 22 h 58"/>
              <a:gd name="T104" fmla="*/ 57 w 58"/>
              <a:gd name="T105" fmla="*/ 23 h 58"/>
              <a:gd name="T106" fmla="*/ 58 w 58"/>
              <a:gd name="T107" fmla="*/ 25 h 58"/>
              <a:gd name="T108" fmla="*/ 58 w 58"/>
              <a:gd name="T109" fmla="*/ 33 h 58"/>
              <a:gd name="T110" fmla="*/ 29 w 58"/>
              <a:gd name="T111" fmla="*/ 19 h 58"/>
              <a:gd name="T112" fmla="*/ 19 w 58"/>
              <a:gd name="T113" fmla="*/ 29 h 58"/>
              <a:gd name="T114" fmla="*/ 29 w 58"/>
              <a:gd name="T115" fmla="*/ 38 h 58"/>
              <a:gd name="T116" fmla="*/ 39 w 58"/>
              <a:gd name="T117" fmla="*/ 29 h 58"/>
              <a:gd name="T118" fmla="*/ 29 w 58"/>
              <a:gd name="T119" fmla="*/ 1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135"/>
          <p:cNvSpPr>
            <a:spLocks noEditPoints="1"/>
          </p:cNvSpPr>
          <p:nvPr/>
        </p:nvSpPr>
        <p:spPr bwMode="auto">
          <a:xfrm>
            <a:off x="5875307" y="2328169"/>
            <a:ext cx="396309" cy="372045"/>
          </a:xfrm>
          <a:custGeom>
            <a:avLst/>
            <a:gdLst>
              <a:gd name="T0" fmla="*/ 13 w 73"/>
              <a:gd name="T1" fmla="*/ 39 h 68"/>
              <a:gd name="T2" fmla="*/ 8 w 73"/>
              <a:gd name="T3" fmla="*/ 39 h 68"/>
              <a:gd name="T4" fmla="*/ 0 w 73"/>
              <a:gd name="T5" fmla="*/ 33 h 68"/>
              <a:gd name="T6" fmla="*/ 5 w 73"/>
              <a:gd name="T7" fmla="*/ 19 h 68"/>
              <a:gd name="T8" fmla="*/ 15 w 73"/>
              <a:gd name="T9" fmla="*/ 22 h 68"/>
              <a:gd name="T10" fmla="*/ 20 w 73"/>
              <a:gd name="T11" fmla="*/ 21 h 68"/>
              <a:gd name="T12" fmla="*/ 20 w 73"/>
              <a:gd name="T13" fmla="*/ 24 h 68"/>
              <a:gd name="T14" fmla="*/ 23 w 73"/>
              <a:gd name="T15" fmla="*/ 34 h 68"/>
              <a:gd name="T16" fmla="*/ 13 w 73"/>
              <a:gd name="T17" fmla="*/ 39 h 68"/>
              <a:gd name="T18" fmla="*/ 15 w 73"/>
              <a:gd name="T19" fmla="*/ 19 h 68"/>
              <a:gd name="T20" fmla="*/ 5 w 73"/>
              <a:gd name="T21" fmla="*/ 9 h 68"/>
              <a:gd name="T22" fmla="*/ 15 w 73"/>
              <a:gd name="T23" fmla="*/ 0 h 68"/>
              <a:gd name="T24" fmla="*/ 25 w 73"/>
              <a:gd name="T25" fmla="*/ 9 h 68"/>
              <a:gd name="T26" fmla="*/ 15 w 73"/>
              <a:gd name="T27" fmla="*/ 19 h 68"/>
              <a:gd name="T28" fmla="*/ 53 w 73"/>
              <a:gd name="T29" fmla="*/ 68 h 68"/>
              <a:gd name="T30" fmla="*/ 20 w 73"/>
              <a:gd name="T31" fmla="*/ 68 h 68"/>
              <a:gd name="T32" fmla="*/ 10 w 73"/>
              <a:gd name="T33" fmla="*/ 58 h 68"/>
              <a:gd name="T34" fmla="*/ 23 w 73"/>
              <a:gd name="T35" fmla="*/ 36 h 68"/>
              <a:gd name="T36" fmla="*/ 37 w 73"/>
              <a:gd name="T37" fmla="*/ 41 h 68"/>
              <a:gd name="T38" fmla="*/ 50 w 73"/>
              <a:gd name="T39" fmla="*/ 36 h 68"/>
              <a:gd name="T40" fmla="*/ 64 w 73"/>
              <a:gd name="T41" fmla="*/ 58 h 68"/>
              <a:gd name="T42" fmla="*/ 53 w 73"/>
              <a:gd name="T43" fmla="*/ 68 h 68"/>
              <a:gd name="T44" fmla="*/ 37 w 73"/>
              <a:gd name="T45" fmla="*/ 39 h 68"/>
              <a:gd name="T46" fmla="*/ 22 w 73"/>
              <a:gd name="T47" fmla="*/ 24 h 68"/>
              <a:gd name="T48" fmla="*/ 37 w 73"/>
              <a:gd name="T49" fmla="*/ 9 h 68"/>
              <a:gd name="T50" fmla="*/ 51 w 73"/>
              <a:gd name="T51" fmla="*/ 24 h 68"/>
              <a:gd name="T52" fmla="*/ 37 w 73"/>
              <a:gd name="T53" fmla="*/ 39 h 68"/>
              <a:gd name="T54" fmla="*/ 59 w 73"/>
              <a:gd name="T55" fmla="*/ 19 h 68"/>
              <a:gd name="T56" fmla="*/ 49 w 73"/>
              <a:gd name="T57" fmla="*/ 9 h 68"/>
              <a:gd name="T58" fmla="*/ 59 w 73"/>
              <a:gd name="T59" fmla="*/ 0 h 68"/>
              <a:gd name="T60" fmla="*/ 68 w 73"/>
              <a:gd name="T61" fmla="*/ 9 h 68"/>
              <a:gd name="T62" fmla="*/ 59 w 73"/>
              <a:gd name="T63" fmla="*/ 19 h 68"/>
              <a:gd name="T64" fmla="*/ 66 w 73"/>
              <a:gd name="T65" fmla="*/ 39 h 68"/>
              <a:gd name="T66" fmla="*/ 61 w 73"/>
              <a:gd name="T67" fmla="*/ 39 h 68"/>
              <a:gd name="T68" fmla="*/ 51 w 73"/>
              <a:gd name="T69" fmla="*/ 34 h 68"/>
              <a:gd name="T70" fmla="*/ 54 w 73"/>
              <a:gd name="T71" fmla="*/ 24 h 68"/>
              <a:gd name="T72" fmla="*/ 54 w 73"/>
              <a:gd name="T73" fmla="*/ 21 h 68"/>
              <a:gd name="T74" fmla="*/ 59 w 73"/>
              <a:gd name="T75" fmla="*/ 22 h 68"/>
              <a:gd name="T76" fmla="*/ 69 w 73"/>
              <a:gd name="T77" fmla="*/ 19 h 68"/>
              <a:gd name="T78" fmla="*/ 73 w 73"/>
              <a:gd name="T79" fmla="*/ 33 h 68"/>
              <a:gd name="T80" fmla="*/ 66 w 73"/>
              <a:gd name="T81" fmla="*/ 39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39509" y="364144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项目动机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北大知道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PKUKnows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8" name="文本框 7"/>
          <p:cNvSpPr txBox="1">
            <a:spLocks noChangeArrowheads="1"/>
          </p:cNvSpPr>
          <p:nvPr/>
        </p:nvSpPr>
        <p:spPr bwMode="auto">
          <a:xfrm>
            <a:off x="733935" y="1972492"/>
            <a:ext cx="490921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chemeClr val="accent6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在树洞搜问题的不方便之处：</a:t>
            </a:r>
            <a:endParaRPr lang="en-US" altLang="zh-CN" sz="2800" dirty="0">
              <a:solidFill>
                <a:schemeClr val="accent6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2800" dirty="0">
              <a:solidFill>
                <a:schemeClr val="accent6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accent6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消息乱，看了很多相关帖子都没有找到答案</a:t>
            </a:r>
            <a:endParaRPr lang="en-US" altLang="zh-CN" sz="2800" dirty="0">
              <a:solidFill>
                <a:schemeClr val="accent6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altLang="zh-CN" sz="2800" dirty="0">
              <a:solidFill>
                <a:schemeClr val="accent6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accent6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可能会被过时的信息误导</a:t>
            </a:r>
            <a:endParaRPr lang="en-US" altLang="zh-CN" sz="2800" dirty="0">
              <a:solidFill>
                <a:schemeClr val="accent6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307" y="1271029"/>
            <a:ext cx="5968441" cy="431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3842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2"/>
          <p:cNvSpPr>
            <a:spLocks noEditPoints="1"/>
          </p:cNvSpPr>
          <p:nvPr/>
        </p:nvSpPr>
        <p:spPr bwMode="auto">
          <a:xfrm>
            <a:off x="2967689" y="2326148"/>
            <a:ext cx="374067" cy="376089"/>
          </a:xfrm>
          <a:custGeom>
            <a:avLst/>
            <a:gdLst>
              <a:gd name="T0" fmla="*/ 58 w 58"/>
              <a:gd name="T1" fmla="*/ 33 h 58"/>
              <a:gd name="T2" fmla="*/ 57 w 58"/>
              <a:gd name="T3" fmla="*/ 34 h 58"/>
              <a:gd name="T4" fmla="*/ 50 w 58"/>
              <a:gd name="T5" fmla="*/ 35 h 58"/>
              <a:gd name="T6" fmla="*/ 49 w 58"/>
              <a:gd name="T7" fmla="*/ 39 h 58"/>
              <a:gd name="T8" fmla="*/ 53 w 58"/>
              <a:gd name="T9" fmla="*/ 44 h 58"/>
              <a:gd name="T10" fmla="*/ 53 w 58"/>
              <a:gd name="T11" fmla="*/ 45 h 58"/>
              <a:gd name="T12" fmla="*/ 53 w 58"/>
              <a:gd name="T13" fmla="*/ 46 h 58"/>
              <a:gd name="T14" fmla="*/ 45 w 58"/>
              <a:gd name="T15" fmla="*/ 53 h 58"/>
              <a:gd name="T16" fmla="*/ 44 w 58"/>
              <a:gd name="T17" fmla="*/ 52 h 58"/>
              <a:gd name="T18" fmla="*/ 39 w 58"/>
              <a:gd name="T19" fmla="*/ 48 h 58"/>
              <a:gd name="T20" fmla="*/ 36 w 58"/>
              <a:gd name="T21" fmla="*/ 50 h 58"/>
              <a:gd name="T22" fmla="*/ 34 w 58"/>
              <a:gd name="T23" fmla="*/ 57 h 58"/>
              <a:gd name="T24" fmla="*/ 33 w 58"/>
              <a:gd name="T25" fmla="*/ 58 h 58"/>
              <a:gd name="T26" fmla="*/ 25 w 58"/>
              <a:gd name="T27" fmla="*/ 58 h 58"/>
              <a:gd name="T28" fmla="*/ 23 w 58"/>
              <a:gd name="T29" fmla="*/ 57 h 58"/>
              <a:gd name="T30" fmla="*/ 22 w 58"/>
              <a:gd name="T31" fmla="*/ 50 h 58"/>
              <a:gd name="T32" fmla="*/ 19 w 58"/>
              <a:gd name="T33" fmla="*/ 48 h 58"/>
              <a:gd name="T34" fmla="*/ 14 w 58"/>
              <a:gd name="T35" fmla="*/ 52 h 58"/>
              <a:gd name="T36" fmla="*/ 13 w 58"/>
              <a:gd name="T37" fmla="*/ 53 h 58"/>
              <a:gd name="T38" fmla="*/ 12 w 58"/>
              <a:gd name="T39" fmla="*/ 52 h 58"/>
              <a:gd name="T40" fmla="*/ 5 w 58"/>
              <a:gd name="T41" fmla="*/ 46 h 58"/>
              <a:gd name="T42" fmla="*/ 5 w 58"/>
              <a:gd name="T43" fmla="*/ 45 h 58"/>
              <a:gd name="T44" fmla="*/ 5 w 58"/>
              <a:gd name="T45" fmla="*/ 44 h 58"/>
              <a:gd name="T46" fmla="*/ 9 w 58"/>
              <a:gd name="T47" fmla="*/ 39 h 58"/>
              <a:gd name="T48" fmla="*/ 8 w 58"/>
              <a:gd name="T49" fmla="*/ 35 h 58"/>
              <a:gd name="T50" fmla="*/ 1 w 58"/>
              <a:gd name="T51" fmla="*/ 34 h 58"/>
              <a:gd name="T52" fmla="*/ 0 w 58"/>
              <a:gd name="T53" fmla="*/ 33 h 58"/>
              <a:gd name="T54" fmla="*/ 0 w 58"/>
              <a:gd name="T55" fmla="*/ 24 h 58"/>
              <a:gd name="T56" fmla="*/ 1 w 58"/>
              <a:gd name="T57" fmla="*/ 23 h 58"/>
              <a:gd name="T58" fmla="*/ 8 w 58"/>
              <a:gd name="T59" fmla="*/ 22 h 58"/>
              <a:gd name="T60" fmla="*/ 9 w 58"/>
              <a:gd name="T61" fmla="*/ 18 h 58"/>
              <a:gd name="T62" fmla="*/ 5 w 58"/>
              <a:gd name="T63" fmla="*/ 13 h 58"/>
              <a:gd name="T64" fmla="*/ 5 w 58"/>
              <a:gd name="T65" fmla="*/ 12 h 58"/>
              <a:gd name="T66" fmla="*/ 5 w 58"/>
              <a:gd name="T67" fmla="*/ 11 h 58"/>
              <a:gd name="T68" fmla="*/ 13 w 58"/>
              <a:gd name="T69" fmla="*/ 5 h 58"/>
              <a:gd name="T70" fmla="*/ 14 w 58"/>
              <a:gd name="T71" fmla="*/ 5 h 58"/>
              <a:gd name="T72" fmla="*/ 19 w 58"/>
              <a:gd name="T73" fmla="*/ 9 h 58"/>
              <a:gd name="T74" fmla="*/ 22 w 58"/>
              <a:gd name="T75" fmla="*/ 8 h 58"/>
              <a:gd name="T76" fmla="*/ 23 w 58"/>
              <a:gd name="T77" fmla="*/ 1 h 58"/>
              <a:gd name="T78" fmla="*/ 25 w 58"/>
              <a:gd name="T79" fmla="*/ 0 h 58"/>
              <a:gd name="T80" fmla="*/ 33 w 58"/>
              <a:gd name="T81" fmla="*/ 0 h 58"/>
              <a:gd name="T82" fmla="*/ 34 w 58"/>
              <a:gd name="T83" fmla="*/ 1 h 58"/>
              <a:gd name="T84" fmla="*/ 36 w 58"/>
              <a:gd name="T85" fmla="*/ 8 h 58"/>
              <a:gd name="T86" fmla="*/ 39 w 58"/>
              <a:gd name="T87" fmla="*/ 9 h 58"/>
              <a:gd name="T88" fmla="*/ 44 w 58"/>
              <a:gd name="T89" fmla="*/ 5 h 58"/>
              <a:gd name="T90" fmla="*/ 45 w 58"/>
              <a:gd name="T91" fmla="*/ 5 h 58"/>
              <a:gd name="T92" fmla="*/ 46 w 58"/>
              <a:gd name="T93" fmla="*/ 5 h 58"/>
              <a:gd name="T94" fmla="*/ 52 w 58"/>
              <a:gd name="T95" fmla="*/ 12 h 58"/>
              <a:gd name="T96" fmla="*/ 53 w 58"/>
              <a:gd name="T97" fmla="*/ 12 h 58"/>
              <a:gd name="T98" fmla="*/ 52 w 58"/>
              <a:gd name="T99" fmla="*/ 13 h 58"/>
              <a:gd name="T100" fmla="*/ 48 w 58"/>
              <a:gd name="T101" fmla="*/ 18 h 58"/>
              <a:gd name="T102" fmla="*/ 50 w 58"/>
              <a:gd name="T103" fmla="*/ 22 h 58"/>
              <a:gd name="T104" fmla="*/ 57 w 58"/>
              <a:gd name="T105" fmla="*/ 23 h 58"/>
              <a:gd name="T106" fmla="*/ 58 w 58"/>
              <a:gd name="T107" fmla="*/ 25 h 58"/>
              <a:gd name="T108" fmla="*/ 58 w 58"/>
              <a:gd name="T109" fmla="*/ 33 h 58"/>
              <a:gd name="T110" fmla="*/ 29 w 58"/>
              <a:gd name="T111" fmla="*/ 19 h 58"/>
              <a:gd name="T112" fmla="*/ 19 w 58"/>
              <a:gd name="T113" fmla="*/ 29 h 58"/>
              <a:gd name="T114" fmla="*/ 29 w 58"/>
              <a:gd name="T115" fmla="*/ 38 h 58"/>
              <a:gd name="T116" fmla="*/ 39 w 58"/>
              <a:gd name="T117" fmla="*/ 29 h 58"/>
              <a:gd name="T118" fmla="*/ 29 w 58"/>
              <a:gd name="T119" fmla="*/ 1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135"/>
          <p:cNvSpPr>
            <a:spLocks noEditPoints="1"/>
          </p:cNvSpPr>
          <p:nvPr/>
        </p:nvSpPr>
        <p:spPr bwMode="auto">
          <a:xfrm>
            <a:off x="5875307" y="2328169"/>
            <a:ext cx="396309" cy="372045"/>
          </a:xfrm>
          <a:custGeom>
            <a:avLst/>
            <a:gdLst>
              <a:gd name="T0" fmla="*/ 13 w 73"/>
              <a:gd name="T1" fmla="*/ 39 h 68"/>
              <a:gd name="T2" fmla="*/ 8 w 73"/>
              <a:gd name="T3" fmla="*/ 39 h 68"/>
              <a:gd name="T4" fmla="*/ 0 w 73"/>
              <a:gd name="T5" fmla="*/ 33 h 68"/>
              <a:gd name="T6" fmla="*/ 5 w 73"/>
              <a:gd name="T7" fmla="*/ 19 h 68"/>
              <a:gd name="T8" fmla="*/ 15 w 73"/>
              <a:gd name="T9" fmla="*/ 22 h 68"/>
              <a:gd name="T10" fmla="*/ 20 w 73"/>
              <a:gd name="T11" fmla="*/ 21 h 68"/>
              <a:gd name="T12" fmla="*/ 20 w 73"/>
              <a:gd name="T13" fmla="*/ 24 h 68"/>
              <a:gd name="T14" fmla="*/ 23 w 73"/>
              <a:gd name="T15" fmla="*/ 34 h 68"/>
              <a:gd name="T16" fmla="*/ 13 w 73"/>
              <a:gd name="T17" fmla="*/ 39 h 68"/>
              <a:gd name="T18" fmla="*/ 15 w 73"/>
              <a:gd name="T19" fmla="*/ 19 h 68"/>
              <a:gd name="T20" fmla="*/ 5 w 73"/>
              <a:gd name="T21" fmla="*/ 9 h 68"/>
              <a:gd name="T22" fmla="*/ 15 w 73"/>
              <a:gd name="T23" fmla="*/ 0 h 68"/>
              <a:gd name="T24" fmla="*/ 25 w 73"/>
              <a:gd name="T25" fmla="*/ 9 h 68"/>
              <a:gd name="T26" fmla="*/ 15 w 73"/>
              <a:gd name="T27" fmla="*/ 19 h 68"/>
              <a:gd name="T28" fmla="*/ 53 w 73"/>
              <a:gd name="T29" fmla="*/ 68 h 68"/>
              <a:gd name="T30" fmla="*/ 20 w 73"/>
              <a:gd name="T31" fmla="*/ 68 h 68"/>
              <a:gd name="T32" fmla="*/ 10 w 73"/>
              <a:gd name="T33" fmla="*/ 58 h 68"/>
              <a:gd name="T34" fmla="*/ 23 w 73"/>
              <a:gd name="T35" fmla="*/ 36 h 68"/>
              <a:gd name="T36" fmla="*/ 37 w 73"/>
              <a:gd name="T37" fmla="*/ 41 h 68"/>
              <a:gd name="T38" fmla="*/ 50 w 73"/>
              <a:gd name="T39" fmla="*/ 36 h 68"/>
              <a:gd name="T40" fmla="*/ 64 w 73"/>
              <a:gd name="T41" fmla="*/ 58 h 68"/>
              <a:gd name="T42" fmla="*/ 53 w 73"/>
              <a:gd name="T43" fmla="*/ 68 h 68"/>
              <a:gd name="T44" fmla="*/ 37 w 73"/>
              <a:gd name="T45" fmla="*/ 39 h 68"/>
              <a:gd name="T46" fmla="*/ 22 w 73"/>
              <a:gd name="T47" fmla="*/ 24 h 68"/>
              <a:gd name="T48" fmla="*/ 37 w 73"/>
              <a:gd name="T49" fmla="*/ 9 h 68"/>
              <a:gd name="T50" fmla="*/ 51 w 73"/>
              <a:gd name="T51" fmla="*/ 24 h 68"/>
              <a:gd name="T52" fmla="*/ 37 w 73"/>
              <a:gd name="T53" fmla="*/ 39 h 68"/>
              <a:gd name="T54" fmla="*/ 59 w 73"/>
              <a:gd name="T55" fmla="*/ 19 h 68"/>
              <a:gd name="T56" fmla="*/ 49 w 73"/>
              <a:gd name="T57" fmla="*/ 9 h 68"/>
              <a:gd name="T58" fmla="*/ 59 w 73"/>
              <a:gd name="T59" fmla="*/ 0 h 68"/>
              <a:gd name="T60" fmla="*/ 68 w 73"/>
              <a:gd name="T61" fmla="*/ 9 h 68"/>
              <a:gd name="T62" fmla="*/ 59 w 73"/>
              <a:gd name="T63" fmla="*/ 19 h 68"/>
              <a:gd name="T64" fmla="*/ 66 w 73"/>
              <a:gd name="T65" fmla="*/ 39 h 68"/>
              <a:gd name="T66" fmla="*/ 61 w 73"/>
              <a:gd name="T67" fmla="*/ 39 h 68"/>
              <a:gd name="T68" fmla="*/ 51 w 73"/>
              <a:gd name="T69" fmla="*/ 34 h 68"/>
              <a:gd name="T70" fmla="*/ 54 w 73"/>
              <a:gd name="T71" fmla="*/ 24 h 68"/>
              <a:gd name="T72" fmla="*/ 54 w 73"/>
              <a:gd name="T73" fmla="*/ 21 h 68"/>
              <a:gd name="T74" fmla="*/ 59 w 73"/>
              <a:gd name="T75" fmla="*/ 22 h 68"/>
              <a:gd name="T76" fmla="*/ 69 w 73"/>
              <a:gd name="T77" fmla="*/ 19 h 68"/>
              <a:gd name="T78" fmla="*/ 73 w 73"/>
              <a:gd name="T79" fmla="*/ 33 h 68"/>
              <a:gd name="T80" fmla="*/ 66 w 73"/>
              <a:gd name="T81" fmla="*/ 39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39509" y="364144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项目动机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北大知道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PKUKnows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28" name="文本框 7"/>
          <p:cNvSpPr txBox="1">
            <a:spLocks noChangeArrowheads="1"/>
          </p:cNvSpPr>
          <p:nvPr/>
        </p:nvSpPr>
        <p:spPr bwMode="auto">
          <a:xfrm>
            <a:off x="1166966" y="1935496"/>
            <a:ext cx="8708554" cy="52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在树洞提问的不方便之处：问题得不到回答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66" y="2733328"/>
            <a:ext cx="10058400" cy="1946517"/>
          </a:xfrm>
          <a:prstGeom prst="rect">
            <a:avLst/>
          </a:prstGeom>
        </p:spPr>
      </p:pic>
      <p:sp>
        <p:nvSpPr>
          <p:cNvPr id="30" name="文本框 7"/>
          <p:cNvSpPr txBox="1">
            <a:spLocks noChangeArrowheads="1"/>
          </p:cNvSpPr>
          <p:nvPr/>
        </p:nvSpPr>
        <p:spPr bwMode="auto">
          <a:xfrm>
            <a:off x="1166966" y="5273555"/>
            <a:ext cx="8708554" cy="52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800" dirty="0">
                <a:solidFill>
                  <a:schemeClr val="accent6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树洞消息繁杂，提问会被其他消息淹没。</a:t>
            </a:r>
            <a:endParaRPr lang="en-US" altLang="zh-CN" sz="2800" dirty="0">
              <a:solidFill>
                <a:schemeClr val="accent6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856595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62"/>
          <p:cNvSpPr>
            <a:spLocks noEditPoints="1"/>
          </p:cNvSpPr>
          <p:nvPr/>
        </p:nvSpPr>
        <p:spPr bwMode="auto">
          <a:xfrm>
            <a:off x="2967689" y="2326148"/>
            <a:ext cx="374067" cy="376089"/>
          </a:xfrm>
          <a:custGeom>
            <a:avLst/>
            <a:gdLst>
              <a:gd name="T0" fmla="*/ 58 w 58"/>
              <a:gd name="T1" fmla="*/ 33 h 58"/>
              <a:gd name="T2" fmla="*/ 57 w 58"/>
              <a:gd name="T3" fmla="*/ 34 h 58"/>
              <a:gd name="T4" fmla="*/ 50 w 58"/>
              <a:gd name="T5" fmla="*/ 35 h 58"/>
              <a:gd name="T6" fmla="*/ 49 w 58"/>
              <a:gd name="T7" fmla="*/ 39 h 58"/>
              <a:gd name="T8" fmla="*/ 53 w 58"/>
              <a:gd name="T9" fmla="*/ 44 h 58"/>
              <a:gd name="T10" fmla="*/ 53 w 58"/>
              <a:gd name="T11" fmla="*/ 45 h 58"/>
              <a:gd name="T12" fmla="*/ 53 w 58"/>
              <a:gd name="T13" fmla="*/ 46 h 58"/>
              <a:gd name="T14" fmla="*/ 45 w 58"/>
              <a:gd name="T15" fmla="*/ 53 h 58"/>
              <a:gd name="T16" fmla="*/ 44 w 58"/>
              <a:gd name="T17" fmla="*/ 52 h 58"/>
              <a:gd name="T18" fmla="*/ 39 w 58"/>
              <a:gd name="T19" fmla="*/ 48 h 58"/>
              <a:gd name="T20" fmla="*/ 36 w 58"/>
              <a:gd name="T21" fmla="*/ 50 h 58"/>
              <a:gd name="T22" fmla="*/ 34 w 58"/>
              <a:gd name="T23" fmla="*/ 57 h 58"/>
              <a:gd name="T24" fmla="*/ 33 w 58"/>
              <a:gd name="T25" fmla="*/ 58 h 58"/>
              <a:gd name="T26" fmla="*/ 25 w 58"/>
              <a:gd name="T27" fmla="*/ 58 h 58"/>
              <a:gd name="T28" fmla="*/ 23 w 58"/>
              <a:gd name="T29" fmla="*/ 57 h 58"/>
              <a:gd name="T30" fmla="*/ 22 w 58"/>
              <a:gd name="T31" fmla="*/ 50 h 58"/>
              <a:gd name="T32" fmla="*/ 19 w 58"/>
              <a:gd name="T33" fmla="*/ 48 h 58"/>
              <a:gd name="T34" fmla="*/ 14 w 58"/>
              <a:gd name="T35" fmla="*/ 52 h 58"/>
              <a:gd name="T36" fmla="*/ 13 w 58"/>
              <a:gd name="T37" fmla="*/ 53 h 58"/>
              <a:gd name="T38" fmla="*/ 12 w 58"/>
              <a:gd name="T39" fmla="*/ 52 h 58"/>
              <a:gd name="T40" fmla="*/ 5 w 58"/>
              <a:gd name="T41" fmla="*/ 46 h 58"/>
              <a:gd name="T42" fmla="*/ 5 w 58"/>
              <a:gd name="T43" fmla="*/ 45 h 58"/>
              <a:gd name="T44" fmla="*/ 5 w 58"/>
              <a:gd name="T45" fmla="*/ 44 h 58"/>
              <a:gd name="T46" fmla="*/ 9 w 58"/>
              <a:gd name="T47" fmla="*/ 39 h 58"/>
              <a:gd name="T48" fmla="*/ 8 w 58"/>
              <a:gd name="T49" fmla="*/ 35 h 58"/>
              <a:gd name="T50" fmla="*/ 1 w 58"/>
              <a:gd name="T51" fmla="*/ 34 h 58"/>
              <a:gd name="T52" fmla="*/ 0 w 58"/>
              <a:gd name="T53" fmla="*/ 33 h 58"/>
              <a:gd name="T54" fmla="*/ 0 w 58"/>
              <a:gd name="T55" fmla="*/ 24 h 58"/>
              <a:gd name="T56" fmla="*/ 1 w 58"/>
              <a:gd name="T57" fmla="*/ 23 h 58"/>
              <a:gd name="T58" fmla="*/ 8 w 58"/>
              <a:gd name="T59" fmla="*/ 22 h 58"/>
              <a:gd name="T60" fmla="*/ 9 w 58"/>
              <a:gd name="T61" fmla="*/ 18 h 58"/>
              <a:gd name="T62" fmla="*/ 5 w 58"/>
              <a:gd name="T63" fmla="*/ 13 h 58"/>
              <a:gd name="T64" fmla="*/ 5 w 58"/>
              <a:gd name="T65" fmla="*/ 12 h 58"/>
              <a:gd name="T66" fmla="*/ 5 w 58"/>
              <a:gd name="T67" fmla="*/ 11 h 58"/>
              <a:gd name="T68" fmla="*/ 13 w 58"/>
              <a:gd name="T69" fmla="*/ 5 h 58"/>
              <a:gd name="T70" fmla="*/ 14 w 58"/>
              <a:gd name="T71" fmla="*/ 5 h 58"/>
              <a:gd name="T72" fmla="*/ 19 w 58"/>
              <a:gd name="T73" fmla="*/ 9 h 58"/>
              <a:gd name="T74" fmla="*/ 22 w 58"/>
              <a:gd name="T75" fmla="*/ 8 h 58"/>
              <a:gd name="T76" fmla="*/ 23 w 58"/>
              <a:gd name="T77" fmla="*/ 1 h 58"/>
              <a:gd name="T78" fmla="*/ 25 w 58"/>
              <a:gd name="T79" fmla="*/ 0 h 58"/>
              <a:gd name="T80" fmla="*/ 33 w 58"/>
              <a:gd name="T81" fmla="*/ 0 h 58"/>
              <a:gd name="T82" fmla="*/ 34 w 58"/>
              <a:gd name="T83" fmla="*/ 1 h 58"/>
              <a:gd name="T84" fmla="*/ 36 w 58"/>
              <a:gd name="T85" fmla="*/ 8 h 58"/>
              <a:gd name="T86" fmla="*/ 39 w 58"/>
              <a:gd name="T87" fmla="*/ 9 h 58"/>
              <a:gd name="T88" fmla="*/ 44 w 58"/>
              <a:gd name="T89" fmla="*/ 5 h 58"/>
              <a:gd name="T90" fmla="*/ 45 w 58"/>
              <a:gd name="T91" fmla="*/ 5 h 58"/>
              <a:gd name="T92" fmla="*/ 46 w 58"/>
              <a:gd name="T93" fmla="*/ 5 h 58"/>
              <a:gd name="T94" fmla="*/ 52 w 58"/>
              <a:gd name="T95" fmla="*/ 12 h 58"/>
              <a:gd name="T96" fmla="*/ 53 w 58"/>
              <a:gd name="T97" fmla="*/ 12 h 58"/>
              <a:gd name="T98" fmla="*/ 52 w 58"/>
              <a:gd name="T99" fmla="*/ 13 h 58"/>
              <a:gd name="T100" fmla="*/ 48 w 58"/>
              <a:gd name="T101" fmla="*/ 18 h 58"/>
              <a:gd name="T102" fmla="*/ 50 w 58"/>
              <a:gd name="T103" fmla="*/ 22 h 58"/>
              <a:gd name="T104" fmla="*/ 57 w 58"/>
              <a:gd name="T105" fmla="*/ 23 h 58"/>
              <a:gd name="T106" fmla="*/ 58 w 58"/>
              <a:gd name="T107" fmla="*/ 25 h 58"/>
              <a:gd name="T108" fmla="*/ 58 w 58"/>
              <a:gd name="T109" fmla="*/ 33 h 58"/>
              <a:gd name="T110" fmla="*/ 29 w 58"/>
              <a:gd name="T111" fmla="*/ 19 h 58"/>
              <a:gd name="T112" fmla="*/ 19 w 58"/>
              <a:gd name="T113" fmla="*/ 29 h 58"/>
              <a:gd name="T114" fmla="*/ 29 w 58"/>
              <a:gd name="T115" fmla="*/ 38 h 58"/>
              <a:gd name="T116" fmla="*/ 39 w 58"/>
              <a:gd name="T117" fmla="*/ 29 h 58"/>
              <a:gd name="T118" fmla="*/ 29 w 58"/>
              <a:gd name="T119" fmla="*/ 19 h 5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135"/>
          <p:cNvSpPr>
            <a:spLocks noEditPoints="1"/>
          </p:cNvSpPr>
          <p:nvPr/>
        </p:nvSpPr>
        <p:spPr bwMode="auto">
          <a:xfrm>
            <a:off x="5875307" y="2328169"/>
            <a:ext cx="396309" cy="372045"/>
          </a:xfrm>
          <a:custGeom>
            <a:avLst/>
            <a:gdLst>
              <a:gd name="T0" fmla="*/ 13 w 73"/>
              <a:gd name="T1" fmla="*/ 39 h 68"/>
              <a:gd name="T2" fmla="*/ 8 w 73"/>
              <a:gd name="T3" fmla="*/ 39 h 68"/>
              <a:gd name="T4" fmla="*/ 0 w 73"/>
              <a:gd name="T5" fmla="*/ 33 h 68"/>
              <a:gd name="T6" fmla="*/ 5 w 73"/>
              <a:gd name="T7" fmla="*/ 19 h 68"/>
              <a:gd name="T8" fmla="*/ 15 w 73"/>
              <a:gd name="T9" fmla="*/ 22 h 68"/>
              <a:gd name="T10" fmla="*/ 20 w 73"/>
              <a:gd name="T11" fmla="*/ 21 h 68"/>
              <a:gd name="T12" fmla="*/ 20 w 73"/>
              <a:gd name="T13" fmla="*/ 24 h 68"/>
              <a:gd name="T14" fmla="*/ 23 w 73"/>
              <a:gd name="T15" fmla="*/ 34 h 68"/>
              <a:gd name="T16" fmla="*/ 13 w 73"/>
              <a:gd name="T17" fmla="*/ 39 h 68"/>
              <a:gd name="T18" fmla="*/ 15 w 73"/>
              <a:gd name="T19" fmla="*/ 19 h 68"/>
              <a:gd name="T20" fmla="*/ 5 w 73"/>
              <a:gd name="T21" fmla="*/ 9 h 68"/>
              <a:gd name="T22" fmla="*/ 15 w 73"/>
              <a:gd name="T23" fmla="*/ 0 h 68"/>
              <a:gd name="T24" fmla="*/ 25 w 73"/>
              <a:gd name="T25" fmla="*/ 9 h 68"/>
              <a:gd name="T26" fmla="*/ 15 w 73"/>
              <a:gd name="T27" fmla="*/ 19 h 68"/>
              <a:gd name="T28" fmla="*/ 53 w 73"/>
              <a:gd name="T29" fmla="*/ 68 h 68"/>
              <a:gd name="T30" fmla="*/ 20 w 73"/>
              <a:gd name="T31" fmla="*/ 68 h 68"/>
              <a:gd name="T32" fmla="*/ 10 w 73"/>
              <a:gd name="T33" fmla="*/ 58 h 68"/>
              <a:gd name="T34" fmla="*/ 23 w 73"/>
              <a:gd name="T35" fmla="*/ 36 h 68"/>
              <a:gd name="T36" fmla="*/ 37 w 73"/>
              <a:gd name="T37" fmla="*/ 41 h 68"/>
              <a:gd name="T38" fmla="*/ 50 w 73"/>
              <a:gd name="T39" fmla="*/ 36 h 68"/>
              <a:gd name="T40" fmla="*/ 64 w 73"/>
              <a:gd name="T41" fmla="*/ 58 h 68"/>
              <a:gd name="T42" fmla="*/ 53 w 73"/>
              <a:gd name="T43" fmla="*/ 68 h 68"/>
              <a:gd name="T44" fmla="*/ 37 w 73"/>
              <a:gd name="T45" fmla="*/ 39 h 68"/>
              <a:gd name="T46" fmla="*/ 22 w 73"/>
              <a:gd name="T47" fmla="*/ 24 h 68"/>
              <a:gd name="T48" fmla="*/ 37 w 73"/>
              <a:gd name="T49" fmla="*/ 9 h 68"/>
              <a:gd name="T50" fmla="*/ 51 w 73"/>
              <a:gd name="T51" fmla="*/ 24 h 68"/>
              <a:gd name="T52" fmla="*/ 37 w 73"/>
              <a:gd name="T53" fmla="*/ 39 h 68"/>
              <a:gd name="T54" fmla="*/ 59 w 73"/>
              <a:gd name="T55" fmla="*/ 19 h 68"/>
              <a:gd name="T56" fmla="*/ 49 w 73"/>
              <a:gd name="T57" fmla="*/ 9 h 68"/>
              <a:gd name="T58" fmla="*/ 59 w 73"/>
              <a:gd name="T59" fmla="*/ 0 h 68"/>
              <a:gd name="T60" fmla="*/ 68 w 73"/>
              <a:gd name="T61" fmla="*/ 9 h 68"/>
              <a:gd name="T62" fmla="*/ 59 w 73"/>
              <a:gd name="T63" fmla="*/ 19 h 68"/>
              <a:gd name="T64" fmla="*/ 66 w 73"/>
              <a:gd name="T65" fmla="*/ 39 h 68"/>
              <a:gd name="T66" fmla="*/ 61 w 73"/>
              <a:gd name="T67" fmla="*/ 39 h 68"/>
              <a:gd name="T68" fmla="*/ 51 w 73"/>
              <a:gd name="T69" fmla="*/ 34 h 68"/>
              <a:gd name="T70" fmla="*/ 54 w 73"/>
              <a:gd name="T71" fmla="*/ 24 h 68"/>
              <a:gd name="T72" fmla="*/ 54 w 73"/>
              <a:gd name="T73" fmla="*/ 21 h 68"/>
              <a:gd name="T74" fmla="*/ 59 w 73"/>
              <a:gd name="T75" fmla="*/ 22 h 68"/>
              <a:gd name="T76" fmla="*/ 69 w 73"/>
              <a:gd name="T77" fmla="*/ 19 h 68"/>
              <a:gd name="T78" fmla="*/ 73 w 73"/>
              <a:gd name="T79" fmla="*/ 33 h 68"/>
              <a:gd name="T80" fmla="*/ 66 w 73"/>
              <a:gd name="T81" fmla="*/ 39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39509" y="364144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项目动机</a:t>
            </a:r>
          </a:p>
        </p:txBody>
      </p:sp>
      <p:sp>
        <p:nvSpPr>
          <p:cNvPr id="22" name="任意多边形 21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北大知道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PKUKnows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28" name="文本框 7"/>
          <p:cNvSpPr txBox="1">
            <a:spLocks noChangeArrowheads="1"/>
          </p:cNvSpPr>
          <p:nvPr/>
        </p:nvSpPr>
        <p:spPr bwMode="auto">
          <a:xfrm>
            <a:off x="1166965" y="1483847"/>
            <a:ext cx="993569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在树洞提问的不方便之处：提问者与回答者无法及时互动</a:t>
            </a:r>
            <a:endParaRPr lang="en-US" altLang="zh-CN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7"/>
          <p:cNvSpPr txBox="1">
            <a:spLocks noChangeArrowheads="1"/>
          </p:cNvSpPr>
          <p:nvPr/>
        </p:nvSpPr>
        <p:spPr bwMode="auto">
          <a:xfrm>
            <a:off x="1166965" y="5631784"/>
            <a:ext cx="8708554" cy="52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2800" dirty="0">
                <a:solidFill>
                  <a:schemeClr val="accent6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没有消息的反馈，提问者需要自己点开收藏查看</a:t>
            </a:r>
            <a:endParaRPr lang="en-US" altLang="zh-CN" sz="2800" dirty="0">
              <a:solidFill>
                <a:schemeClr val="accent6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076" y="2166607"/>
            <a:ext cx="56776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217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760934" y="1757754"/>
            <a:ext cx="10267405" cy="2687856"/>
          </a:xfrm>
          <a:prstGeom prst="rect">
            <a:avLst/>
          </a:prstGeom>
          <a:noFill/>
        </p:spPr>
        <p:txBody>
          <a:bodyPr lIns="0" rIns="0"/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本项目是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端的北京大学校内问答社区。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旨在连接各类校园用户，构建一个高效的信息共享平台。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让用户能以更加便捷、有效的方式寻求在校园生活中遇到的问题的解答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用户可以通过该应用提问、回答、浏览问题、关注问题、搜索问题等，并得到即时的通知推送。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“北大知道”平台以相对明确的问答形式，尽可能解决信息不对称的问题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3126B9-07AC-4BAF-B3D7-FAC1D3999DA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233556" y="357012"/>
            <a:ext cx="6569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项目简介</a:t>
            </a:r>
          </a:p>
        </p:txBody>
      </p:sp>
      <p:sp>
        <p:nvSpPr>
          <p:cNvPr id="14" name="任意多边形 13"/>
          <p:cNvSpPr/>
          <p:nvPr/>
        </p:nvSpPr>
        <p:spPr>
          <a:xfrm flipH="1">
            <a:off x="1341487" y="780336"/>
            <a:ext cx="2853178" cy="45719"/>
          </a:xfrm>
          <a:custGeom>
            <a:avLst/>
            <a:gdLst>
              <a:gd name="connsiteX0" fmla="*/ 7977051 w 7977051"/>
              <a:gd name="connsiteY0" fmla="*/ 0 h 31619"/>
              <a:gd name="connsiteX1" fmla="*/ 0 w 7977051"/>
              <a:gd name="connsiteY1" fmla="*/ 0 h 31619"/>
              <a:gd name="connsiteX2" fmla="*/ 0 w 7977051"/>
              <a:gd name="connsiteY2" fmla="*/ 31619 h 31619"/>
              <a:gd name="connsiteX3" fmla="*/ 7977051 w 7977051"/>
              <a:gd name="connsiteY3" fmla="*/ 31619 h 31619"/>
              <a:gd name="connsiteX4" fmla="*/ 7977051 w 7977051"/>
              <a:gd name="connsiteY4" fmla="*/ 15810 h 31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77051" h="31619">
                <a:moveTo>
                  <a:pt x="7977051" y="0"/>
                </a:moveTo>
                <a:lnTo>
                  <a:pt x="0" y="0"/>
                </a:lnTo>
                <a:lnTo>
                  <a:pt x="0" y="31619"/>
                </a:lnTo>
                <a:lnTo>
                  <a:pt x="7977051" y="31619"/>
                </a:lnTo>
                <a:lnTo>
                  <a:pt x="7977051" y="1581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" y="364144"/>
            <a:ext cx="812064" cy="81206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253876" y="827253"/>
            <a:ext cx="6569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北大知道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PKUKnows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87" y="4768768"/>
            <a:ext cx="933580" cy="89547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6604" y1="58182" x2="56604" y2="58182"/>
                        <a14:foregroundMark x1="56604" y1="40000" x2="75472" y2="54545"/>
                        <a14:foregroundMark x1="15094" y1="16364" x2="73585" y2="8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824" y="4823518"/>
            <a:ext cx="848448" cy="8804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046" y="4925952"/>
            <a:ext cx="1552792" cy="58110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4792490"/>
            <a:ext cx="987690" cy="9876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431" y="4903734"/>
            <a:ext cx="800249" cy="80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8089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清风素材 https://12sc.taobao.com">
  <a:themeElements>
    <a:clrScheme name="自定义 7">
      <a:dk1>
        <a:srgbClr val="8B0012"/>
      </a:dk1>
      <a:lt1>
        <a:srgbClr val="FFFFFF"/>
      </a:lt1>
      <a:dk2>
        <a:srgbClr val="8B0012"/>
      </a:dk2>
      <a:lt2>
        <a:srgbClr val="F0F0F0"/>
      </a:lt2>
      <a:accent1>
        <a:srgbClr val="C00000"/>
      </a:accent1>
      <a:accent2>
        <a:srgbClr val="8B0012"/>
      </a:accent2>
      <a:accent3>
        <a:srgbClr val="C00000"/>
      </a:accent3>
      <a:accent4>
        <a:srgbClr val="8B0012"/>
      </a:accent4>
      <a:accent5>
        <a:srgbClr val="8B0012"/>
      </a:accent5>
      <a:accent6>
        <a:srgbClr val="FFB4BE"/>
      </a:accent6>
      <a:hlink>
        <a:srgbClr val="450009"/>
      </a:hlink>
      <a:folHlink>
        <a:srgbClr val="BFBFB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591</TotalTime>
  <Words>805</Words>
  <Application>Microsoft Macintosh PowerPoint</Application>
  <PresentationFormat>宽屏</PresentationFormat>
  <Paragraphs>149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方正兰亭粗黑_GBK</vt:lpstr>
      <vt:lpstr>黑体</vt:lpstr>
      <vt:lpstr>华康俪金黑W8</vt:lpstr>
      <vt:lpstr>宋体</vt:lpstr>
      <vt:lpstr>微软雅黑</vt:lpstr>
      <vt:lpstr>幼圆</vt:lpstr>
      <vt:lpstr>Arial</vt:lpstr>
      <vt:lpstr>Calibri</vt:lpstr>
      <vt:lpstr>清风素材 https://12sc.taobao.com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1271989008@qq.com</cp:lastModifiedBy>
  <cp:revision>102</cp:revision>
  <dcterms:created xsi:type="dcterms:W3CDTF">2015-05-06T09:02:23Z</dcterms:created>
  <dcterms:modified xsi:type="dcterms:W3CDTF">2020-10-30T12:24:58Z</dcterms:modified>
</cp:coreProperties>
</file>